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67"/>
  </p:notesMasterIdLst>
  <p:handoutMasterIdLst>
    <p:handoutMasterId r:id="rId68"/>
  </p:handoutMasterIdLst>
  <p:sldIdLst>
    <p:sldId id="2284" r:id="rId3"/>
    <p:sldId id="1359" r:id="rId4"/>
    <p:sldId id="1369" r:id="rId5"/>
    <p:sldId id="1378" r:id="rId6"/>
    <p:sldId id="2251" r:id="rId7"/>
    <p:sldId id="2252" r:id="rId8"/>
    <p:sldId id="1401" r:id="rId9"/>
    <p:sldId id="1422" r:id="rId10"/>
    <p:sldId id="1408" r:id="rId11"/>
    <p:sldId id="1423" r:id="rId12"/>
    <p:sldId id="2318" r:id="rId13"/>
    <p:sldId id="2327" r:id="rId14"/>
    <p:sldId id="2311" r:id="rId15"/>
    <p:sldId id="2320" r:id="rId16"/>
    <p:sldId id="2321" r:id="rId17"/>
    <p:sldId id="2322" r:id="rId18"/>
    <p:sldId id="2323" r:id="rId19"/>
    <p:sldId id="2324" r:id="rId20"/>
    <p:sldId id="2325" r:id="rId21"/>
    <p:sldId id="2326" r:id="rId22"/>
    <p:sldId id="2245" r:id="rId23"/>
    <p:sldId id="2234" r:id="rId24"/>
    <p:sldId id="2314" r:id="rId25"/>
    <p:sldId id="2315" r:id="rId26"/>
    <p:sldId id="2316" r:id="rId27"/>
    <p:sldId id="2317" r:id="rId28"/>
    <p:sldId id="2303" r:id="rId29"/>
    <p:sldId id="2313" r:id="rId30"/>
    <p:sldId id="2295" r:id="rId31"/>
    <p:sldId id="2293" r:id="rId32"/>
    <p:sldId id="392" r:id="rId33"/>
    <p:sldId id="393" r:id="rId34"/>
    <p:sldId id="317" r:id="rId35"/>
    <p:sldId id="318" r:id="rId36"/>
    <p:sldId id="319" r:id="rId37"/>
    <p:sldId id="320" r:id="rId38"/>
    <p:sldId id="2304" r:id="rId39"/>
    <p:sldId id="2253" r:id="rId40"/>
    <p:sldId id="2301" r:id="rId41"/>
    <p:sldId id="2272" r:id="rId42"/>
    <p:sldId id="2273" r:id="rId43"/>
    <p:sldId id="2274" r:id="rId44"/>
    <p:sldId id="2275" r:id="rId45"/>
    <p:sldId id="2276" r:id="rId46"/>
    <p:sldId id="2277" r:id="rId47"/>
    <p:sldId id="2278" r:id="rId48"/>
    <p:sldId id="2296" r:id="rId49"/>
    <p:sldId id="2279" r:id="rId50"/>
    <p:sldId id="1215" r:id="rId51"/>
    <p:sldId id="2280" r:id="rId52"/>
    <p:sldId id="2312" r:id="rId53"/>
    <p:sldId id="2281" r:id="rId54"/>
    <p:sldId id="2282" r:id="rId55"/>
    <p:sldId id="2283" r:id="rId56"/>
    <p:sldId id="2299" r:id="rId57"/>
    <p:sldId id="2297" r:id="rId58"/>
    <p:sldId id="2305" r:id="rId59"/>
    <p:sldId id="2306" r:id="rId60"/>
    <p:sldId id="2307" r:id="rId61"/>
    <p:sldId id="2302" r:id="rId62"/>
    <p:sldId id="2308" r:id="rId63"/>
    <p:sldId id="2309" r:id="rId64"/>
    <p:sldId id="2286" r:id="rId65"/>
    <p:sldId id="2310" r:id="rId66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3" autoAdjust="0"/>
    <p:restoredTop sz="87483" autoAdjust="0"/>
  </p:normalViewPr>
  <p:slideViewPr>
    <p:cSldViewPr>
      <p:cViewPr varScale="1">
        <p:scale>
          <a:sx n="134" d="100"/>
          <a:sy n="134" d="100"/>
        </p:scale>
        <p:origin x="1144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strappi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49C365E9-3B51-904C-BE3C-23DA35BE1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B0668A5-3725-1547-9264-0C2DC19A3DD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Unused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地址是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不是天然的，并没有限制过不让用。但是</a:t>
            </a:r>
            <a:r>
              <a:rPr lang="en-US" altLang="zh-CN" dirty="0"/>
              <a:t>OS</a:t>
            </a:r>
            <a:r>
              <a:rPr lang="zh-CN" altLang="en-US" dirty="0"/>
              <a:t>选择这么做，程序员太容易出零地址错误了，索性不让访问了。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6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8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1">
            <a:extLst>
              <a:ext uri="{FF2B5EF4-FFF2-40B4-BE49-F238E27FC236}">
                <a16:creationId xmlns:a16="http://schemas.microsoft.com/office/drawing/2014/main" id="{BFC398F0-F413-7B4A-B705-25EA6C8B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9AA40D8-5155-2D49-BF4A-7248A231EE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278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>
            <a:extLst>
              <a:ext uri="{FF2B5EF4-FFF2-40B4-BE49-F238E27FC236}">
                <a16:creationId xmlns:a16="http://schemas.microsoft.com/office/drawing/2014/main" id="{D8567DDF-2247-5445-8C82-3BA267D29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B73589B-CF5D-2D4B-B3EF-47BC4DBEFA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05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356C17B0-D258-2843-AA37-786700CF0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02054A0-35B5-0A4A-886F-94332FC4D2C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dirty="0"/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21602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39C48D1D-18EE-CC4A-8B8F-5ED7EF843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692150"/>
            <a:ext cx="4484688" cy="3417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2" tIns="43246" rIns="86492" bIns="43246" anchor="ctr"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ED48E99E-DEB5-804F-9232-8C046604902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16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38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600" dirty="0">
                <a:hlinkClick r:id="rId3"/>
              </a:rPr>
              <a:t>Bootstrapping - Wikipedia</a:t>
            </a:r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0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0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BIOS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OS</a:t>
            </a:r>
            <a:br>
              <a:rPr kumimoji="1" lang="en-US" altLang="zh-CN" sz="1200" dirty="0"/>
            </a:br>
            <a:endParaRPr kumimoji="1" lang="en" altLang="zh-CN" sz="1200" dirty="0"/>
          </a:p>
          <a:p>
            <a:r>
              <a:rPr kumimoji="1" lang="en" altLang="zh-CN" sz="1200" dirty="0"/>
              <a:t>BIOS</a:t>
            </a:r>
            <a:r>
              <a:rPr kumimoji="1" lang="zh-CN" altLang="en-US" sz="1200" dirty="0"/>
              <a:t>程序首先检查，计算机硬件能否满足运行的基本条件，这叫做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硬件自检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（</a:t>
            </a:r>
            <a:r>
              <a:rPr kumimoji="1" lang="en" altLang="zh-CN" sz="1200" dirty="0"/>
              <a:t>Power-On Self-Test</a:t>
            </a:r>
            <a:r>
              <a:rPr kumimoji="1" lang="zh-CN" altLang="en" sz="1200" dirty="0"/>
              <a:t>），</a:t>
            </a:r>
            <a:r>
              <a:rPr kumimoji="1" lang="zh-CN" altLang="en-US" sz="1200" dirty="0"/>
              <a:t>缩写为</a:t>
            </a:r>
            <a:r>
              <a:rPr kumimoji="1" lang="en" altLang="zh-CN" sz="1200" dirty="0"/>
              <a:t>POST</a:t>
            </a:r>
            <a:r>
              <a:rPr kumimoji="1" lang="zh-CN" altLang="en" sz="1200" dirty="0"/>
              <a:t>。</a:t>
            </a:r>
          </a:p>
          <a:p>
            <a:r>
              <a:rPr kumimoji="1" lang="zh-CN" altLang="en-US" sz="1200" dirty="0"/>
              <a:t>如果硬件出现问题，主板会发出不同含义的蜂鸣，启动中止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8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MMU</a:t>
            </a:r>
            <a:r>
              <a:rPr kumimoji="1" lang="zh-CN" altLang="en-US"/>
              <a:t>是</a:t>
            </a:r>
            <a:r>
              <a:rPr kumimoji="1" lang="zh-CN" altLang="en-US" dirty="0"/>
              <a:t>硬件翻译！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3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第一行代码是由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运行的。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7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把大象装入冰箱分为几步，</a:t>
            </a:r>
            <a:r>
              <a:rPr kumimoji="1" lang="en-US" altLang="zh-CN" sz="1200" dirty="0" err="1"/>
              <a:t>bootcode.bin</a:t>
            </a:r>
            <a:r>
              <a:rPr kumimoji="1" lang="zh-CN" altLang="en-US" sz="1200" dirty="0"/>
              <a:t>是树莓派用来初始化硬件相关的代码的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1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86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系统中不仅仅有内存，其实还有其他设备。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总线地址包含内存地址，总线地址并没有说连续。内存条插多了也没用，地址不够！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34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给树莓派加内存没啥用，它只给到</a:t>
            </a:r>
            <a:r>
              <a:rPr kumimoji="1" lang="en-US" altLang="zh-CN" dirty="0"/>
              <a:t>1G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55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段只运行一次。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50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Init</a:t>
            </a:r>
            <a:r>
              <a:rPr kumimoji="1" lang="zh-CN" altLang="en-US" dirty="0"/>
              <a:t>段要放</a:t>
            </a:r>
            <a:r>
              <a:rPr kumimoji="1" lang="en-US" altLang="zh-CN" dirty="0"/>
              <a:t>$</a:t>
            </a:r>
            <a:r>
              <a:rPr kumimoji="1" lang="en-US" altLang="zh-CN" dirty="0" err="1"/>
              <a:t>init_object</a:t>
            </a:r>
            <a:r>
              <a:rPr kumimoji="1" lang="zh-CN" altLang="en-US" dirty="0"/>
              <a:t>。最后变成</a:t>
            </a:r>
            <a:r>
              <a:rPr kumimoji="1" lang="en-US" altLang="zh-CN" dirty="0"/>
              <a:t>elf</a:t>
            </a:r>
            <a:r>
              <a:rPr kumimoji="1" lang="zh-CN" altLang="en-US" dirty="0"/>
              <a:t>文件的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段。</a:t>
            </a:r>
            <a:r>
              <a:rPr kumimoji="1" lang="en-US" altLang="zh-CN" dirty="0"/>
              <a:t>16k</a:t>
            </a:r>
            <a:r>
              <a:rPr kumimoji="1" lang="zh-CN" altLang="en-US" dirty="0"/>
              <a:t>对齐，如果超过了</a:t>
            </a:r>
            <a:r>
              <a:rPr kumimoji="1" lang="en-US" altLang="zh-CN" dirty="0"/>
              <a:t>16k</a:t>
            </a:r>
            <a:r>
              <a:rPr kumimoji="1" lang="zh-CN" altLang="en-US" dirty="0"/>
              <a:t>，那就要跳到</a:t>
            </a:r>
            <a:r>
              <a:rPr kumimoji="1" lang="en-US" altLang="zh-CN" dirty="0"/>
              <a:t>32k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7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页表本身也会进入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。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访问一次只需要一个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，否则要访问</a:t>
            </a:r>
            <a:r>
              <a:rPr kumimoji="1" lang="en-US" altLang="zh-CN" dirty="0"/>
              <a:t>5</a:t>
            </a:r>
            <a:r>
              <a:rPr kumimoji="1" lang="zh-CN" altLang="en-US" dirty="0"/>
              <a:t>次地址，实现不了很快的一个</a:t>
            </a:r>
            <a:r>
              <a:rPr kumimoji="1" lang="en-US" altLang="zh-CN"/>
              <a:t>cycle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20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Start.S</a:t>
            </a:r>
            <a:r>
              <a:rPr kumimoji="1" lang="en-US" altLang="zh-CN" dirty="0"/>
              <a:t>: CPU_STACK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10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Secure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configuraion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r>
              <a:rPr kumimoji="1" lang="zh-CN" altLang="en-US" dirty="0"/>
              <a:t>。 </a:t>
            </a:r>
            <a:r>
              <a:rPr kumimoji="1" lang="en-US" altLang="zh-CN" dirty="0"/>
              <a:t>X30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寄存器。中间没有其他</a:t>
            </a:r>
            <a:r>
              <a:rPr kumimoji="1" lang="en-US" altLang="zh-CN" dirty="0"/>
              <a:t>bl</a:t>
            </a:r>
            <a:r>
              <a:rPr kumimoji="1" lang="zh-CN" altLang="en-US" dirty="0"/>
              <a:t>，所以才不会被覆盖掉。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84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RW:</a:t>
            </a:r>
            <a:r>
              <a:rPr kumimoji="1" lang="zh-CN" altLang="en-US" dirty="0"/>
              <a:t> </a:t>
            </a:r>
            <a:r>
              <a:rPr lang="en-US" altLang="zh-CN" b="0" i="0" dirty="0">
                <a:effectLst/>
                <a:latin typeface="Lato" panose="020F0502020204030204" pitchFamily="34" charset="0"/>
              </a:rPr>
              <a:t>Register width control for lower exception levels.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27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为什么要加</a:t>
            </a:r>
            <a:r>
              <a:rPr kumimoji="1" lang="en-US" altLang="zh-CN" dirty="0"/>
              <a:t>0x1000</a:t>
            </a:r>
            <a:r>
              <a:rPr kumimoji="1" lang="zh-CN" altLang="en-US" dirty="0"/>
              <a:t>？栈往下增长。内核很小，不要在里面写递归。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776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72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7">
            <a:extLst>
              <a:ext uri="{FF2B5EF4-FFF2-40B4-BE49-F238E27FC236}">
                <a16:creationId xmlns:a16="http://schemas.microsoft.com/office/drawing/2014/main" id="{6A9B3768-1EEF-B641-8616-5526AE3707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fld id="{93452E22-CA4D-464A-B020-468E311E2747}" type="slidenum">
              <a:rPr lang="zh-CN" altLang="en-US" sz="1200" b="0" smtClean="0">
                <a:latin typeface="Times New Roman" panose="02020603050405020304" pitchFamily="18" charset="0"/>
              </a:rPr>
              <a:pPr/>
              <a:t>49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525EA71-B3FD-B146-9399-EB0FEE299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A8C94FA-3039-6041-AE31-0F1EF5EF3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9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39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操作系统初始化的时候是用了</a:t>
            </a:r>
            <a:r>
              <a:rPr kumimoji="1" lang="en-US" altLang="zh-CN" dirty="0"/>
              <a:t>2M</a:t>
            </a:r>
            <a:r>
              <a:rPr kumimoji="1" lang="zh-CN" altLang="en-US" dirty="0"/>
              <a:t>的而不是</a:t>
            </a:r>
            <a:r>
              <a:rPr kumimoji="1" lang="en-US" altLang="zh-CN" dirty="0"/>
              <a:t>2K</a:t>
            </a:r>
            <a:r>
              <a:rPr kumimoji="1" lang="zh-CN" altLang="en-US" dirty="0"/>
              <a:t>，只需要用到</a:t>
            </a:r>
            <a:r>
              <a:rPr kumimoji="1" lang="en-US" altLang="zh-CN" dirty="0"/>
              <a:t>L2</a:t>
            </a:r>
            <a:r>
              <a:rPr kumimoji="1" lang="zh-CN" altLang="en-US" dirty="0"/>
              <a:t>而不是</a:t>
            </a:r>
            <a:r>
              <a:rPr kumimoji="1" lang="en-US" altLang="zh-CN" dirty="0"/>
              <a:t>L3.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52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265</a:t>
            </a:r>
            <a:r>
              <a:rPr kumimoji="1" lang="zh-CN" altLang="en-US" dirty="0"/>
              <a:t>行代码之后，页表被打开。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64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265</a:t>
            </a:r>
            <a:r>
              <a:rPr kumimoji="1" lang="zh-CN" altLang="en-US" dirty="0"/>
              <a:t>行，</a:t>
            </a:r>
            <a:r>
              <a:rPr kumimoji="1" lang="en-US" altLang="zh-CN" dirty="0"/>
              <a:t>pc</a:t>
            </a:r>
            <a:r>
              <a:rPr kumimoji="1" lang="zh-CN" altLang="en-US" dirty="0"/>
              <a:t>的地址是在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0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。大量程序在运行的时候只会用局部的内存（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），从而使整个对</a:t>
            </a:r>
            <a:r>
              <a:rPr kumimoji="1" lang="en-US" altLang="zh-CN" dirty="0"/>
              <a:t>TLB</a:t>
            </a:r>
            <a:r>
              <a:rPr kumimoji="1" lang="zh-CN" altLang="en-US" dirty="0"/>
              <a:t>需求不大。</a:t>
            </a:r>
            <a:r>
              <a:rPr kumimoji="1" lang="en-US" altLang="zh-CN" dirty="0"/>
              <a:t>TLB</a:t>
            </a:r>
            <a:r>
              <a:rPr kumimoji="1" lang="zh-CN" altLang="en-US" dirty="0"/>
              <a:t>缓存有多大？大概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左右。处理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* </a:t>
            </a:r>
            <a:r>
              <a:rPr kumimoji="1" lang="en-US" altLang="zh-CN" dirty="0"/>
              <a:t>4KB</a:t>
            </a:r>
            <a:r>
              <a:rPr kumimoji="1" lang="zh-CN" altLang="en-US" dirty="0"/>
              <a:t>的时候计算机比较快。如果内存用的很大，就要用大页。一条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就可以翻译</a:t>
            </a:r>
            <a:r>
              <a:rPr kumimoji="1" lang="en-US" altLang="zh-CN" dirty="0"/>
              <a:t>2M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4KB</a:t>
            </a:r>
            <a:r>
              <a:rPr kumimoji="1" lang="zh-CN" altLang="en-US" dirty="0"/>
              <a:t> * </a:t>
            </a:r>
            <a:r>
              <a:rPr kumimoji="1" lang="en-US" altLang="zh-CN" dirty="0"/>
              <a:t>512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109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写进去，</a:t>
            </a:r>
            <a:r>
              <a:rPr kumimoji="1" lang="en-US" altLang="zh-CN" dirty="0"/>
              <a:t>el1_vector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4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每一项大小有限（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128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字节、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32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条指令）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同步中断：软件，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IRQ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：硬件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50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以一个为例讲解，不然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答案都给出来了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Enter</a:t>
            </a:r>
            <a:r>
              <a:rPr kumimoji="1" lang="zh-CN" altLang="en-US" dirty="0"/>
              <a:t>：保存很多寄存器，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恢复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29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49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1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包含了</a:t>
            </a:r>
            <a:r>
              <a:rPr kumimoji="1" lang="en-US" altLang="zh-CN" dirty="0"/>
              <a:t>lab1-lab3</a:t>
            </a:r>
            <a:r>
              <a:rPr kumimoji="1"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1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7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一旦改了页表，紧接着就要把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对应的数据给删除掉。下次访问的时候会出现一个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miss</a:t>
            </a:r>
            <a:r>
              <a:rPr kumimoji="1" lang="zh-CN" altLang="en-US" dirty="0"/>
              <a:t>，就要去访问页表，然后就会填入新的数据。</a:t>
            </a:r>
            <a:endParaRPr kumimoji="1" lang="en-US" altLang="zh-CN" dirty="0"/>
          </a:p>
          <a:p>
            <a:r>
              <a:rPr kumimoji="1" lang="zh-CN" altLang="en-US" dirty="0"/>
              <a:t>如何用户态进入内核态，内核态返回用户态的时候不被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？（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是内核和用户用两个页表，</a:t>
            </a:r>
            <a:r>
              <a:rPr kumimoji="1" lang="en-US" altLang="zh-CN" dirty="0"/>
              <a:t>x86</a:t>
            </a:r>
            <a:r>
              <a:rPr kumimoji="1" lang="zh-CN" altLang="en-US" dirty="0"/>
              <a:t>则在页表高位的放内核，低位放用户态）系统调用的时候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如果被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掉，会浪费很多时间。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切换页表的时候可以看</a:t>
            </a:r>
            <a:r>
              <a:rPr kumimoji="1" lang="en-US" altLang="zh-CN" dirty="0"/>
              <a:t>ASID</a:t>
            </a:r>
            <a:r>
              <a:rPr kumimoji="1" lang="zh-CN" altLang="en-US" dirty="0"/>
              <a:t>而不用刷新</a:t>
            </a:r>
            <a:r>
              <a:rPr kumimoji="1" lang="en-US" altLang="zh-CN" dirty="0"/>
              <a:t>TLB</a:t>
            </a:r>
            <a:r>
              <a:rPr kumimoji="1" lang="zh-CN" altLang="en-US" dirty="0"/>
              <a:t>，但是修改页表的时候还是要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8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如果有</a:t>
            </a:r>
            <a:r>
              <a:rPr kumimoji="1" lang="en-US" altLang="zh-CN" dirty="0"/>
              <a:t>80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，难道都要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 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69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运行过进程的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才会被刷新</a:t>
            </a:r>
            <a:r>
              <a:rPr kumimoji="1" lang="en-US" altLang="zh-CN" dirty="0"/>
              <a:t>TLB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configuration/config-txt/boot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s-matyukevich/raspberry-pi-os/blob/master/docs/lesson02/rpi-os.m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documentation/ddi0500/j/System-Control/AArch64-register-descriptions/Secure-Configuration-Regist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系统初始化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2023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E28-7657-D64E-9220-A12447DF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与多核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81FE-83A9-DD48-A015-6221AA4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修改页表后，需要刷新其它核的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吗？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需要，</a:t>
            </a:r>
            <a:r>
              <a:rPr kumimoji="1" lang="zh-CN" altLang="en-US" sz="2000" dirty="0">
                <a:highlight>
                  <a:srgbClr val="FFFF00"/>
                </a:highlight>
              </a:rPr>
              <a:t>因为一个进程可能在多个核上运行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如何知道需要刷新哪些核的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操作系统知道进程调度信息</a:t>
            </a:r>
            <a:endParaRPr kumimoji="1" lang="en-US" altLang="zh-CN" sz="2000" dirty="0"/>
          </a:p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如何刷新其它核的</a:t>
            </a:r>
            <a:r>
              <a:rPr kumimoji="1" lang="en-US" altLang="zh-CN" sz="2400" dirty="0"/>
              <a:t>TLB</a:t>
            </a:r>
            <a:r>
              <a:rPr kumimoji="1" lang="zh-CN" altLang="en-US" sz="2400" dirty="0"/>
              <a:t>？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x86_64: </a:t>
            </a:r>
            <a:r>
              <a:rPr kumimoji="1" lang="zh-CN" altLang="en-US" sz="2000" dirty="0"/>
              <a:t>发送</a:t>
            </a:r>
            <a:r>
              <a:rPr kumimoji="1" lang="en-US" altLang="zh-CN" sz="2000" dirty="0"/>
              <a:t>IPI</a:t>
            </a:r>
            <a:r>
              <a:rPr kumimoji="1" lang="zh-CN" altLang="en-US" sz="2000" dirty="0"/>
              <a:t>中断某个核，通知它主动刷新</a:t>
            </a:r>
            <a:endParaRPr kumimoji="1" lang="en-US" altLang="zh-CN" sz="2000" dirty="0"/>
          </a:p>
          <a:p>
            <a:pPr lvl="2"/>
            <a:r>
              <a:rPr kumimoji="1" lang="en-US" altLang="zh-CN" sz="1600" dirty="0"/>
              <a:t>IPI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Inter-Processor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Interrupt</a:t>
            </a:r>
            <a:r>
              <a:rPr kumimoji="1" lang="zh-CN" altLang="en-US" sz="1600" dirty="0"/>
              <a:t>，类似跨核的调用</a:t>
            </a:r>
            <a:endParaRPr kumimoji="1" lang="en-US" altLang="zh-CN" sz="1600" dirty="0"/>
          </a:p>
          <a:p>
            <a:pPr lvl="1"/>
            <a:r>
              <a:rPr kumimoji="1" lang="en-US" altLang="zh-CN" sz="2000" dirty="0"/>
              <a:t>AARCH64: </a:t>
            </a:r>
            <a:r>
              <a:rPr kumimoji="1" lang="zh-CN" altLang="en-US" sz="2000" dirty="0"/>
              <a:t>可在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上刷新其它核</a:t>
            </a:r>
            <a:r>
              <a:rPr kumimoji="1" lang="en-US" altLang="zh-CN" sz="2000" dirty="0"/>
              <a:t>TLB</a:t>
            </a:r>
          </a:p>
          <a:p>
            <a:pPr lvl="2"/>
            <a:r>
              <a:rPr lang="zh-CN" altLang="en-US" sz="1600" dirty="0"/>
              <a:t>调用的</a:t>
            </a:r>
            <a:r>
              <a:rPr lang="en-US" altLang="zh-CN" sz="1600" dirty="0"/>
              <a:t>ARM</a:t>
            </a:r>
            <a:r>
              <a:rPr lang="zh-CN" altLang="en-US" sz="1600" dirty="0"/>
              <a:t>指令：</a:t>
            </a:r>
            <a:r>
              <a:rPr lang="en-US" altLang="zh-CN" sz="1600" dirty="0"/>
              <a:t>TLBI ASIDE1IS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849-17D8-8341-A7B8-A9079D2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2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虚拟内存机制的优势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28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FA371-F72D-57B7-9C6B-771F0F98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虚拟内存机制的优势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9406A-6B80-1DE5-63E7-F32B6047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高效使用物理内存</a:t>
            </a:r>
          </a:p>
          <a:p>
            <a:pPr lvl="1"/>
            <a:r>
              <a:rPr kumimoji="1" lang="zh-CN" altLang="en-US" dirty="0"/>
              <a:t>一种看待的角度：使用 </a:t>
            </a:r>
            <a:r>
              <a:rPr kumimoji="1" lang="en" altLang="zh-CN" dirty="0"/>
              <a:t>DRAM </a:t>
            </a:r>
            <a:r>
              <a:rPr kumimoji="1" lang="zh-CN" altLang="en-US" dirty="0"/>
              <a:t>作为虚拟地址空间的缓存</a:t>
            </a:r>
          </a:p>
          <a:p>
            <a:r>
              <a:rPr kumimoji="1" lang="zh-CN" altLang="en-US" dirty="0"/>
              <a:t>简化内存管理</a:t>
            </a:r>
          </a:p>
          <a:p>
            <a:pPr lvl="1"/>
            <a:r>
              <a:rPr kumimoji="1" lang="zh-CN" altLang="en-US" dirty="0"/>
              <a:t>每个进程看到的是统一的线性地址空间</a:t>
            </a:r>
          </a:p>
          <a:p>
            <a:r>
              <a:rPr kumimoji="1" lang="zh-CN" altLang="en-US" dirty="0"/>
              <a:t>更强的隔离与更细的权限控制</a:t>
            </a:r>
          </a:p>
          <a:p>
            <a:pPr lvl="1"/>
            <a:r>
              <a:rPr kumimoji="1" lang="zh-CN" altLang="en-US" dirty="0"/>
              <a:t>一个进程不能访问属于其他进程的内存	</a:t>
            </a:r>
          </a:p>
          <a:p>
            <a:pPr lvl="1"/>
            <a:r>
              <a:rPr kumimoji="1" lang="zh-CN" altLang="en-US" dirty="0"/>
              <a:t>用户程序不能够访问特权更高的内核信息</a:t>
            </a:r>
          </a:p>
          <a:p>
            <a:pPr lvl="1"/>
            <a:r>
              <a:rPr kumimoji="1" lang="zh-CN" altLang="en-US" dirty="0"/>
              <a:t>不同内存页的读、写、执行权限可以不同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906F3-AB95-B771-B214-5108D23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2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B14A3D75-2795-DB4F-8B28-D42EA854E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89" y="297656"/>
            <a:ext cx="6902979" cy="818886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每个进程拥有独立的虚拟地址空间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5AF2E9A-B820-D941-8C49-A2F8B0067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180982"/>
            <a:ext cx="2324364" cy="406135"/>
          </a:xfrm>
          <a:prstGeom prst="rect">
            <a:avLst/>
          </a:prstGeom>
          <a:solidFill>
            <a:srgbClr val="F1C7C7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用户</a:t>
            </a: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不可访问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的空间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508DE43-E90D-F942-9E72-2DE9A0773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2599149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共享库（</a:t>
            </a:r>
            <a:r>
              <a:rPr lang="en-US" altLang="zh-CN" sz="1333" b="1" dirty="0" err="1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mmap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CE50B2-D5C5-5B41-BF72-AE7C29E0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145896"/>
            <a:ext cx="2324364" cy="418042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DC7CF5A6-6272-1149-AD34-0B8A07AC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3562615"/>
            <a:ext cx="2324364" cy="558271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堆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 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US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malloc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B616056C-B25D-5847-8F9E-90C1FB53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841118"/>
            <a:ext cx="2324364" cy="755386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67" b="1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09F9C126-B07B-A74D-AC32-EAA631920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3234532"/>
            <a:ext cx="1323" cy="320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9DE4179-2FEE-CD42-896C-407CB657E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1561982"/>
            <a:ext cx="2324364" cy="469635"/>
          </a:xfrm>
          <a:prstGeom prst="rect">
            <a:avLst/>
          </a:prstGeom>
          <a:solidFill>
            <a:srgbClr val="D5F1CF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栈 （运行时创建）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2" name="Line 21">
            <a:extLst>
              <a:ext uri="{FF2B5EF4-FFF2-40B4-BE49-F238E27FC236}">
                <a16:creationId xmlns:a16="http://schemas.microsoft.com/office/drawing/2014/main" id="{28E3C15C-5D4F-2F44-93BE-D63466E43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1441" y="2411295"/>
            <a:ext cx="1323" cy="1931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2CDF1F02-9387-CC4C-AB19-D8D193A1B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1441" y="2031617"/>
            <a:ext cx="1323" cy="190500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3C70B303-430B-2A47-897B-271975F5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5197741"/>
            <a:ext cx="2324364" cy="330729"/>
          </a:xfrm>
          <a:prstGeom prst="rect">
            <a:avLst/>
          </a:prstGeom>
          <a:solidFill>
            <a:schemeClr val="bg1">
              <a:lumMod val="75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Unused</a:t>
            </a: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E28CFA04-0359-7845-AA79-EC0D85D10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78980"/>
            <a:ext cx="383901" cy="22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</a:t>
            </a: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</a:t>
            </a:r>
          </a:p>
        </p:txBody>
      </p:sp>
      <p:sp>
        <p:nvSpPr>
          <p:cNvPr id="16" name="Text Box 25">
            <a:extLst>
              <a:ext uri="{FF2B5EF4-FFF2-40B4-BE49-F238E27FC236}">
                <a16:creationId xmlns:a16="http://schemas.microsoft.com/office/drawing/2014/main" id="{2F2E2E7D-CB93-F04D-9AC0-89DFE18A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5910" y="1886097"/>
            <a:ext cx="1198578" cy="47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US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%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cs typeface="msgothic"/>
              </a:rPr>
              <a:t>SP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(stack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 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cs typeface="msgothic"/>
              </a:rPr>
              <a:t>pointer)</a:t>
            </a:r>
          </a:p>
        </p:txBody>
      </p:sp>
      <p:sp>
        <p:nvSpPr>
          <p:cNvPr id="17" name="Line 26">
            <a:extLst>
              <a:ext uri="{FF2B5EF4-FFF2-40B4-BE49-F238E27FC236}">
                <a16:creationId xmlns:a16="http://schemas.microsoft.com/office/drawing/2014/main" id="{269B83DB-CB4A-B04B-967C-0919726C4E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10587" y="2030295"/>
            <a:ext cx="320146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" name="Text Box 27">
            <a:extLst>
              <a:ext uri="{FF2B5EF4-FFF2-40B4-BE49-F238E27FC236}">
                <a16:creationId xmlns:a16="http://schemas.microsoft.com/office/drawing/2014/main" id="{20C942E2-59D8-A24A-A7C9-84C05530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816" y="1057300"/>
            <a:ext cx="866404" cy="4807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内核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地址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非法地址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9BAAE857-30FA-E145-BB6F-559A823AE1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23816" y="1177013"/>
            <a:ext cx="1323" cy="383646"/>
          </a:xfrm>
          <a:prstGeom prst="line">
            <a:avLst/>
          </a:prstGeom>
          <a:noFill/>
          <a:ln w="324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" name="Text Box 29">
            <a:extLst>
              <a:ext uri="{FF2B5EF4-FFF2-40B4-BE49-F238E27FC236}">
                <a16:creationId xmlns:a16="http://schemas.microsoft.com/office/drawing/2014/main" id="{75A4C2FE-5DD7-5844-A70B-0E4A71FCF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889" y="3414448"/>
            <a:ext cx="459241" cy="27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brk</a:t>
            </a:r>
          </a:p>
        </p:txBody>
      </p:sp>
      <p:sp>
        <p:nvSpPr>
          <p:cNvPr id="21" name="Line 30">
            <a:extLst>
              <a:ext uri="{FF2B5EF4-FFF2-40B4-BE49-F238E27FC236}">
                <a16:creationId xmlns:a16="http://schemas.microsoft.com/office/drawing/2014/main" id="{4B0D83EA-039D-2C46-BDBE-2EAFD10332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90743" y="3554678"/>
            <a:ext cx="275167" cy="0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67" b="1">
              <a:solidFill>
                <a:srgbClr val="000000"/>
              </a:solidFill>
              <a:latin typeface="Comic Sans MS" panose="030F09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3" name="Text Box 32">
            <a:extLst>
              <a:ext uri="{FF2B5EF4-FFF2-40B4-BE49-F238E27FC236}">
                <a16:creationId xmlns:a16="http://schemas.microsoft.com/office/drawing/2014/main" id="{1544BB3D-7E36-5544-AE85-9A2166955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54" y="5092645"/>
            <a:ext cx="776636" cy="22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000" b="1" dirty="0">
                <a:solidFill>
                  <a:srgbClr val="000000"/>
                </a:solidFill>
                <a:latin typeface="+mn-ea"/>
                <a:cs typeface="msgothic"/>
              </a:rPr>
              <a:t>0x400000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941FA5F5-5985-5947-9699-5C5BE6AA4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118240"/>
            <a:ext cx="2324364" cy="558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24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读写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段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（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.</a:t>
            </a:r>
            <a:r>
              <a:rPr lang="en-GB" sz="1333" b="1" dirty="0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data</a:t>
            </a: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, .</a:t>
            </a:r>
            <a:r>
              <a:rPr lang="en-GB" sz="1333" b="1" dirty="0" err="1">
                <a:solidFill>
                  <a:srgbClr val="000000"/>
                </a:solidFill>
                <a:latin typeface="Courier New" pitchFamily="49" charset="0"/>
                <a:ea typeface="msgothic" charset="0"/>
                <a:cs typeface="msgothic" charset="0"/>
              </a:rPr>
              <a:t>bss</a:t>
            </a:r>
            <a:r>
              <a:rPr lang="zh-CN" altLang="en-US" sz="1333" b="1" dirty="0">
                <a:solidFill>
                  <a:srgbClr val="000000"/>
                </a:solidFill>
                <a:latin typeface="Calibri" pitchFamily="34" charset="0"/>
                <a:ea typeface="msgothic" charset="0"/>
                <a:cs typeface="msgothic" charset="0"/>
              </a:rPr>
              <a:t>）</a:t>
            </a:r>
            <a:endParaRPr lang="en-GB" sz="1333" b="1" dirty="0">
              <a:solidFill>
                <a:srgbClr val="000000"/>
              </a:solidFill>
              <a:latin typeface="Calibri" pitchFamily="34" charset="0"/>
              <a:ea typeface="msgothic" charset="0"/>
              <a:cs typeface="msgothic" charset="0"/>
            </a:endParaRPr>
          </a:p>
        </p:txBody>
      </p:sp>
      <p:sp>
        <p:nvSpPr>
          <p:cNvPr id="25" name="Rectangle 35">
            <a:extLst>
              <a:ext uri="{FF2B5EF4-FFF2-40B4-BE49-F238E27FC236}">
                <a16:creationId xmlns:a16="http://schemas.microsoft.com/office/drawing/2014/main" id="{3052F793-5C6C-7643-8DBB-DF5D6CFB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890" y="4639470"/>
            <a:ext cx="2324364" cy="558271"/>
          </a:xfrm>
          <a:prstGeom prst="rect">
            <a:avLst/>
          </a:prstGeom>
          <a:solidFill>
            <a:srgbClr val="F6F5BD"/>
          </a:solidFill>
          <a:ln w="324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只读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段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（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init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.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text</a:t>
            </a:r>
            <a:r>
              <a:rPr lang="en-GB" altLang="zh-CN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, </a:t>
            </a:r>
            <a:r>
              <a:rPr lang="en-GB" altLang="zh-CN" sz="1333" b="1" dirty="0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.</a:t>
            </a:r>
            <a:r>
              <a:rPr lang="en-GB" altLang="zh-CN" sz="1333" b="1" dirty="0" err="1">
                <a:solidFill>
                  <a:srgbClr val="000000"/>
                </a:solidFill>
                <a:latin typeface="Courier New" panose="02070309020205020404" pitchFamily="49" charset="0"/>
                <a:ea typeface="msgothic"/>
                <a:cs typeface="msgothic"/>
              </a:rPr>
              <a:t>rodata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）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6" name="AutoShape 36">
            <a:extLst>
              <a:ext uri="{FF2B5EF4-FFF2-40B4-BE49-F238E27FC236}">
                <a16:creationId xmlns:a16="http://schemas.microsoft.com/office/drawing/2014/main" id="{39B4B089-6DA8-AA41-8FBE-C2B163579554}"/>
              </a:ext>
            </a:extLst>
          </p:cNvPr>
          <p:cNvSpPr>
            <a:spLocks/>
          </p:cNvSpPr>
          <p:nvPr/>
        </p:nvSpPr>
        <p:spPr bwMode="auto">
          <a:xfrm>
            <a:off x="7518524" y="4124854"/>
            <a:ext cx="63500" cy="1079500"/>
          </a:xfrm>
          <a:prstGeom prst="rightBrace">
            <a:avLst>
              <a:gd name="adj1" fmla="val 141667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Text Box 37">
            <a:extLst>
              <a:ext uri="{FF2B5EF4-FFF2-40B4-BE49-F238E27FC236}">
                <a16:creationId xmlns:a16="http://schemas.microsoft.com/office/drawing/2014/main" id="{288CB4CC-D411-7344-B2AE-CF402E819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8612" y="4424206"/>
            <a:ext cx="1180593" cy="48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从</a:t>
            </a: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可执行文件</a:t>
            </a:r>
            <a:endParaRPr lang="en-US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333" b="1" dirty="0">
                <a:solidFill>
                  <a:srgbClr val="000000"/>
                </a:solidFill>
                <a:latin typeface="Calibri" panose="020F0502020204030204" pitchFamily="34" charset="0"/>
                <a:ea typeface="msgothic"/>
                <a:cs typeface="msgothic"/>
              </a:rPr>
              <a:t>中加载</a:t>
            </a:r>
            <a:endParaRPr lang="en-GB" altLang="zh-CN" sz="1333" b="1" dirty="0">
              <a:solidFill>
                <a:srgbClr val="000000"/>
              </a:solidFill>
              <a:latin typeface="Calibri" panose="020F0502020204030204" pitchFamily="34" charset="0"/>
              <a:ea typeface="msgothic"/>
              <a:cs typeface="msgothic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7820F9BF-D7B1-FF44-B25A-0E74C515B4DF}"/>
              </a:ext>
            </a:extLst>
          </p:cNvPr>
          <p:cNvSpPr txBox="1">
            <a:spLocks noChangeArrowheads="1"/>
          </p:cNvSpPr>
          <p:nvPr/>
        </p:nvSpPr>
        <p:spPr>
          <a:xfrm>
            <a:off x="487847" y="1255572"/>
            <a:ext cx="6985000" cy="412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不同进程互不干扰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000" dirty="0">
                <a:latin typeface="+mn-ea"/>
              </a:rPr>
              <a:t>仿佛独占所有内存</a:t>
            </a:r>
            <a:endParaRPr lang="en-US" altLang="zh-CN" sz="2000" dirty="0">
              <a:latin typeface="+mn-ea"/>
            </a:endParaRPr>
          </a:p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US" sz="2400" dirty="0">
                <a:latin typeface="+mn-ea"/>
              </a:rPr>
              <a:t>绝大部分地址段均可用</a:t>
            </a:r>
            <a:endParaRPr lang="en-US" altLang="zh-CN" sz="2400" dirty="0">
              <a:latin typeface="+mn-ea"/>
            </a:endParaRPr>
          </a:p>
          <a:p>
            <a:pPr lvl="1"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  <a:defRPr/>
            </a:pPr>
            <a:r>
              <a:rPr lang="zh-CN" altLang="en-GB" sz="2000" dirty="0">
                <a:latin typeface="+mn-ea"/>
                <a:ea typeface="+mn-ea"/>
              </a:rPr>
              <a:t>除了</a:t>
            </a:r>
            <a:r>
              <a:rPr lang="zh-CN" altLang="en-US" sz="2000" dirty="0">
                <a:latin typeface="+mn-ea"/>
                <a:ea typeface="+mn-ea"/>
              </a:rPr>
              <a:t>顶部的内核地址区域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7011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C8203C7-CEF0-D543-A67B-A9769D70F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0488" y="1331516"/>
            <a:ext cx="7537896" cy="1587500"/>
          </a:xfrm>
        </p:spPr>
        <p:txBody>
          <a:bodyPr/>
          <a:lstStyle/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8598039-5A0A-1A43-B82B-4C4A3C72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0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5C77E6BF-1027-B64D-92A4-4DBE4393B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70661" name="Rectangle 24">
            <a:extLst>
              <a:ext uri="{FF2B5EF4-FFF2-40B4-BE49-F238E27FC236}">
                <a16:creationId xmlns:a16="http://schemas.microsoft.com/office/drawing/2014/main" id="{FFF06AD0-BC1E-7A4F-9502-F4DFA12E1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62" name="Rectangle 26">
            <a:extLst>
              <a:ext uri="{FF2B5EF4-FFF2-40B4-BE49-F238E27FC236}">
                <a16:creationId xmlns:a16="http://schemas.microsoft.com/office/drawing/2014/main" id="{6FCD2DF8-19DA-5940-9FEB-583E51359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F98FEE-74BA-2841-A9C5-7844ABBDCD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95846-9ECA-1F43-A0A3-B3D69E86618A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B2327F-614C-AB46-BC81-7AECB22DF839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8C8AF36-CD13-1747-8012-7FD70EFFFC08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67" name="Text Box 38">
            <a:extLst>
              <a:ext uri="{FF2B5EF4-FFF2-40B4-BE49-F238E27FC236}">
                <a16:creationId xmlns:a16="http://schemas.microsoft.com/office/drawing/2014/main" id="{AFC46D86-89C1-F74C-A80A-69E1CF7CF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68C415-2A4B-494A-8721-D9984D68D910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0657A6A-570A-C947-87E8-528155DFFCC9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036EAC-539B-154B-B967-765923DF57A4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71C0098-8139-C04E-8FEF-4E1BD2A910BA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FFF6A1-A06C-9946-B453-82BAA70E8F48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675811-FFEA-AA49-80DC-EAA6BA592FD7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86CDA7-9FD6-1F4E-BC03-2698F7A585DE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93BA61D-7C98-5648-8D71-7CD6A3B6B39A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C6AC41-5E72-1D46-83EB-CEC0AE2AF63F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D63B94E-231E-3943-9B1B-91F44B519C27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763F2B3-6810-FC49-95CE-CB5CFCEC7C48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0679" name="Text Box 38">
            <a:extLst>
              <a:ext uri="{FF2B5EF4-FFF2-40B4-BE49-F238E27FC236}">
                <a16:creationId xmlns:a16="http://schemas.microsoft.com/office/drawing/2014/main" id="{49E5794B-B236-BD44-A1D9-5BE9A96DB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0680" name="Rectangle 24">
            <a:extLst>
              <a:ext uri="{FF2B5EF4-FFF2-40B4-BE49-F238E27FC236}">
                <a16:creationId xmlns:a16="http://schemas.microsoft.com/office/drawing/2014/main" id="{B2F144AF-3B20-A940-9DF8-A7F1D2EED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0681" name="Rectangle 26">
            <a:extLst>
              <a:ext uri="{FF2B5EF4-FFF2-40B4-BE49-F238E27FC236}">
                <a16:creationId xmlns:a16="http://schemas.microsoft.com/office/drawing/2014/main" id="{7190AC94-9FF8-2B48-B4C2-27720C4FF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0682" name="Straight Arrow Connector 103">
            <a:extLst>
              <a:ext uri="{FF2B5EF4-FFF2-40B4-BE49-F238E27FC236}">
                <a16:creationId xmlns:a16="http://schemas.microsoft.com/office/drawing/2014/main" id="{4A7C5DA1-58FD-0744-9A2F-B73C494AD1F3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83" name="Straight Arrow Connector 104">
            <a:extLst>
              <a:ext uri="{FF2B5EF4-FFF2-40B4-BE49-F238E27FC236}">
                <a16:creationId xmlns:a16="http://schemas.microsoft.com/office/drawing/2014/main" id="{762112BA-43CD-614E-8FD8-3017A139A5E9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84" name="Rectangle 107">
            <a:extLst>
              <a:ext uri="{FF2B5EF4-FFF2-40B4-BE49-F238E27FC236}">
                <a16:creationId xmlns:a16="http://schemas.microsoft.com/office/drawing/2014/main" id="{B0061E5C-A41A-6A42-A232-583B13EA7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solidFill>
                <a:srgbClr val="BF374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911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">
            <a:extLst>
              <a:ext uri="{FF2B5EF4-FFF2-40B4-BE49-F238E27FC236}">
                <a16:creationId xmlns:a16="http://schemas.microsoft.com/office/drawing/2014/main" id="{2DE2EC2C-375B-4A46-BBD3-BA81EA376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06755"/>
            <a:ext cx="7175500" cy="762000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灵活的虚拟内存</a:t>
            </a:r>
            <a:r>
              <a:rPr lang="en-US" altLang="zh-CN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物理内存映射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8CC1FA61-9603-6A4E-8832-978FEF446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ABD7EC51-3421-664E-8DCF-2030D7DE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35" name="Rectangle 72">
            <a:extLst>
              <a:ext uri="{FF2B5EF4-FFF2-40B4-BE49-F238E27FC236}">
                <a16:creationId xmlns:a16="http://schemas.microsoft.com/office/drawing/2014/main" id="{A3A9E13A-D28B-0C42-B09B-AAC441C23DE0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91D7B399-263A-DD42-B80F-5D727CB1BE7D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37" name="Rectangle 76">
            <a:extLst>
              <a:ext uri="{FF2B5EF4-FFF2-40B4-BE49-F238E27FC236}">
                <a16:creationId xmlns:a16="http://schemas.microsoft.com/office/drawing/2014/main" id="{4DE6EC29-44B7-7842-98E9-916FA7465258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38" name="Rectangle 78">
            <a:extLst>
              <a:ext uri="{FF2B5EF4-FFF2-40B4-BE49-F238E27FC236}">
                <a16:creationId xmlns:a16="http://schemas.microsoft.com/office/drawing/2014/main" id="{D43CDAA8-67B8-9949-8770-2B10E16E031C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1FB308FB-D14F-B340-97EF-997F83CA2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40" name="Rectangle 89">
            <a:extLst>
              <a:ext uri="{FF2B5EF4-FFF2-40B4-BE49-F238E27FC236}">
                <a16:creationId xmlns:a16="http://schemas.microsoft.com/office/drawing/2014/main" id="{C52B74CF-6BAC-7040-9250-15A2A2E7607B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1" name="Rectangle 90">
            <a:extLst>
              <a:ext uri="{FF2B5EF4-FFF2-40B4-BE49-F238E27FC236}">
                <a16:creationId xmlns:a16="http://schemas.microsoft.com/office/drawing/2014/main" id="{70B6880B-B049-A740-A260-E7EF93C6618B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2" name="Rectangle 91">
            <a:extLst>
              <a:ext uri="{FF2B5EF4-FFF2-40B4-BE49-F238E27FC236}">
                <a16:creationId xmlns:a16="http://schemas.microsoft.com/office/drawing/2014/main" id="{28D27F24-87B9-AB45-939A-BB6868E14FE5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3" name="Rectangle 92">
            <a:extLst>
              <a:ext uri="{FF2B5EF4-FFF2-40B4-BE49-F238E27FC236}">
                <a16:creationId xmlns:a16="http://schemas.microsoft.com/office/drawing/2014/main" id="{1EA97CD3-00DD-1940-BCBA-1E25A20B64DB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4" name="Rectangle 93">
            <a:extLst>
              <a:ext uri="{FF2B5EF4-FFF2-40B4-BE49-F238E27FC236}">
                <a16:creationId xmlns:a16="http://schemas.microsoft.com/office/drawing/2014/main" id="{60CB1A7C-3651-B14B-B4EA-A773A18D9DA6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5" name="Rectangle 94">
            <a:extLst>
              <a:ext uri="{FF2B5EF4-FFF2-40B4-BE49-F238E27FC236}">
                <a16:creationId xmlns:a16="http://schemas.microsoft.com/office/drawing/2014/main" id="{B7184DD2-3263-9F40-96FB-23587127856B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6" name="Rectangle 95">
            <a:extLst>
              <a:ext uri="{FF2B5EF4-FFF2-40B4-BE49-F238E27FC236}">
                <a16:creationId xmlns:a16="http://schemas.microsoft.com/office/drawing/2014/main" id="{87FC22CC-92B1-6247-A553-8871B7C8E897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47" name="Rectangle 96">
            <a:extLst>
              <a:ext uri="{FF2B5EF4-FFF2-40B4-BE49-F238E27FC236}">
                <a16:creationId xmlns:a16="http://schemas.microsoft.com/office/drawing/2014/main" id="{1F13B784-18A4-CC4D-85C5-30008906E94F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48" name="Rectangle 97">
            <a:extLst>
              <a:ext uri="{FF2B5EF4-FFF2-40B4-BE49-F238E27FC236}">
                <a16:creationId xmlns:a16="http://schemas.microsoft.com/office/drawing/2014/main" id="{FC2A985F-2C0A-BB40-A072-F940E6CB1D1B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49" name="Rectangle 98">
            <a:extLst>
              <a:ext uri="{FF2B5EF4-FFF2-40B4-BE49-F238E27FC236}">
                <a16:creationId xmlns:a16="http://schemas.microsoft.com/office/drawing/2014/main" id="{1FE676FE-30B6-8346-9D2D-957BBBA436B3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0" name="Rectangle 99">
            <a:extLst>
              <a:ext uri="{FF2B5EF4-FFF2-40B4-BE49-F238E27FC236}">
                <a16:creationId xmlns:a16="http://schemas.microsoft.com/office/drawing/2014/main" id="{9DF6CF5C-F9B3-F945-898F-608D091C2375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54561322-8E28-5F40-9337-D4FDEE9D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E4DDB990-0FB4-E642-8DEC-1855413F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E7367B18-283E-2542-8F70-E9FCD9F0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54" name="Straight Arrow Connector 104">
            <a:extLst>
              <a:ext uri="{FF2B5EF4-FFF2-40B4-BE49-F238E27FC236}">
                <a16:creationId xmlns:a16="http://schemas.microsoft.com/office/drawing/2014/main" id="{46F30575-62C9-A445-A6AC-9324549C188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106">
            <a:extLst>
              <a:ext uri="{FF2B5EF4-FFF2-40B4-BE49-F238E27FC236}">
                <a16:creationId xmlns:a16="http://schemas.microsoft.com/office/drawing/2014/main" id="{83D932DD-BF79-4448-859C-7B8253E638B3}"/>
              </a:ext>
            </a:extLst>
          </p:cNvPr>
          <p:cNvCxnSpPr>
            <a:cxnSpLocks noChangeShapeType="1"/>
            <a:endCxn id="48" idx="1"/>
          </p:cNvCxnSpPr>
          <p:nvPr/>
        </p:nvCxnSpPr>
        <p:spPr bwMode="auto">
          <a:xfrm>
            <a:off x="3708136" y="3243792"/>
            <a:ext cx="1816364" cy="1431396"/>
          </a:xfrm>
          <a:prstGeom prst="straightConnector1">
            <a:avLst/>
          </a:prstGeom>
          <a:noFill/>
          <a:ln w="25400" algn="ctr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4">
            <a:extLst>
              <a:ext uri="{FF2B5EF4-FFF2-40B4-BE49-F238E27FC236}">
                <a16:creationId xmlns:a16="http://schemas.microsoft.com/office/drawing/2014/main" id="{540353D4-11B0-8244-8C5A-8595B1117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62" name="Rectangle 107">
            <a:extLst>
              <a:ext uri="{FF2B5EF4-FFF2-40B4-BE49-F238E27FC236}">
                <a16:creationId xmlns:a16="http://schemas.microsoft.com/office/drawing/2014/main" id="{9CC76BF7-D4FF-0340-984F-D79247678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DC98290C-12BA-BD43-9395-6EF14AACBFA9}"/>
              </a:ext>
            </a:extLst>
          </p:cNvPr>
          <p:cNvSpPr txBox="1">
            <a:spLocks noChangeArrowheads="1"/>
          </p:cNvSpPr>
          <p:nvPr/>
        </p:nvSpPr>
        <p:spPr>
          <a:xfrm>
            <a:off x="490488" y="1331516"/>
            <a:ext cx="7537896" cy="15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页都可以被映射到任意物理页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8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一个虚拟页可以在</a:t>
            </a:r>
            <a:r>
              <a:rPr lang="zh-CN" altLang="zh-CN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</a:t>
            </a:r>
            <a:r>
              <a:rPr lang="zh-CN" altLang="en-US" sz="2400" dirty="0">
                <a:solidFill>
                  <a:srgbClr val="BE38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时刻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存储在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不同的物理页中</a:t>
            </a:r>
            <a:endParaRPr lang="en-US" altLang="zh-CN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B5CD4D1F-1963-1345-AF8A-7FB1AFE38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53" y="2824661"/>
            <a:ext cx="1968500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在</a:t>
            </a:r>
            <a:r>
              <a:rPr lang="zh-CN" altLang="en-US" sz="1500" b="1" dirty="0">
                <a:solidFill>
                  <a:srgbClr val="BF374B"/>
                </a:solidFill>
                <a:latin typeface="+mn-ea"/>
              </a:rPr>
              <a:t>时刻</a:t>
            </a:r>
            <a:r>
              <a:rPr lang="en-US" altLang="zh-CN" sz="1500" b="1" dirty="0">
                <a:solidFill>
                  <a:srgbClr val="BF374B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 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24519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3019875-C128-1744-8831-57C0B7962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8615" y="1356793"/>
            <a:ext cx="8146770" cy="1587500"/>
          </a:xfrm>
        </p:spPr>
        <p:txBody>
          <a:bodyPr/>
          <a:lstStyle/>
          <a:p>
            <a:pPr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不同虚拟地址空间的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内存页可映射到相同的物理页</a:t>
            </a:r>
            <a:endParaRPr lang="en-GB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F0CC133-686E-FD46-A981-7C48F8CE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2794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757" name="Rectangle 24">
            <a:extLst>
              <a:ext uri="{FF2B5EF4-FFF2-40B4-BE49-F238E27FC236}">
                <a16:creationId xmlns:a16="http://schemas.microsoft.com/office/drawing/2014/main" id="{9268ADDE-EF99-9F41-B31D-352BEED85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58" name="Rectangle 26">
            <a:extLst>
              <a:ext uri="{FF2B5EF4-FFF2-40B4-BE49-F238E27FC236}">
                <a16:creationId xmlns:a16="http://schemas.microsoft.com/office/drawing/2014/main" id="{14B3C422-BE8D-6743-969A-B407CA06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3813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74759" name="Rectangle 37">
            <a:extLst>
              <a:ext uri="{FF2B5EF4-FFF2-40B4-BE49-F238E27FC236}">
                <a16:creationId xmlns:a16="http://schemas.microsoft.com/office/drawing/2014/main" id="{8062D3D0-92AE-6E4E-9AB1-8B652087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3804297"/>
            <a:ext cx="2029916" cy="88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(e.g.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只读的库代码，全系统可只存一份，节约内存空间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74760" name="Rectangle 40">
            <a:extLst>
              <a:ext uri="{FF2B5EF4-FFF2-40B4-BE49-F238E27FC236}">
                <a16:creationId xmlns:a16="http://schemas.microsoft.com/office/drawing/2014/main" id="{F5FBA2D5-1B2A-5040-B676-59DB6AF2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5" y="4445000"/>
            <a:ext cx="2231885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的虚拟地址空间：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004DA7-186D-3745-A50C-32A9A86EF288}"/>
              </a:ext>
            </a:extLst>
          </p:cNvPr>
          <p:cNvSpPr/>
          <p:nvPr/>
        </p:nvSpPr>
        <p:spPr bwMode="auto">
          <a:xfrm>
            <a:off x="2942167" y="2860146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225892-658D-4043-B860-8C1A80CE6CFF}"/>
              </a:ext>
            </a:extLst>
          </p:cNvPr>
          <p:cNvSpPr/>
          <p:nvPr/>
        </p:nvSpPr>
        <p:spPr bwMode="auto">
          <a:xfrm>
            <a:off x="2942167" y="3073136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595C0D-86E4-484B-B1DD-8A6795D1D54D}"/>
              </a:ext>
            </a:extLst>
          </p:cNvPr>
          <p:cNvSpPr/>
          <p:nvPr/>
        </p:nvSpPr>
        <p:spPr bwMode="auto">
          <a:xfrm>
            <a:off x="2942167" y="3283479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11FCAA2-5920-4048-8D4F-0601BF900CA0}"/>
              </a:ext>
            </a:extLst>
          </p:cNvPr>
          <p:cNvSpPr/>
          <p:nvPr/>
        </p:nvSpPr>
        <p:spPr bwMode="auto">
          <a:xfrm>
            <a:off x="2942167" y="370813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65" name="Text Box 38">
            <a:extLst>
              <a:ext uri="{FF2B5EF4-FFF2-40B4-BE49-F238E27FC236}">
                <a16:creationId xmlns:a16="http://schemas.microsoft.com/office/drawing/2014/main" id="{90680B38-3E46-7C40-92BD-37883F3A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390636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66" name="Rectangle 24">
            <a:extLst>
              <a:ext uri="{FF2B5EF4-FFF2-40B4-BE49-F238E27FC236}">
                <a16:creationId xmlns:a16="http://schemas.microsoft.com/office/drawing/2014/main" id="{BF4F02DB-CB19-BB42-8C94-4CA23E3AC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178" y="4381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67" name="Rectangle 26">
            <a:extLst>
              <a:ext uri="{FF2B5EF4-FFF2-40B4-BE49-F238E27FC236}">
                <a16:creationId xmlns:a16="http://schemas.microsoft.com/office/drawing/2014/main" id="{FECDC9BB-3C35-1E4E-9930-1B21FB0D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8949" y="5464970"/>
            <a:ext cx="371683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N-1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F53724-DE09-424D-B8FB-D53AD70A20A7}"/>
              </a:ext>
            </a:extLst>
          </p:cNvPr>
          <p:cNvSpPr/>
          <p:nvPr/>
        </p:nvSpPr>
        <p:spPr bwMode="auto">
          <a:xfrm>
            <a:off x="2942167" y="4507178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AA23F6-F418-CF46-BA43-9AF2BBE32166}"/>
              </a:ext>
            </a:extLst>
          </p:cNvPr>
          <p:cNvSpPr/>
          <p:nvPr/>
        </p:nvSpPr>
        <p:spPr bwMode="auto">
          <a:xfrm>
            <a:off x="2942167" y="47201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8993F4-FF97-354F-86B3-DBB494603450}"/>
              </a:ext>
            </a:extLst>
          </p:cNvPr>
          <p:cNvSpPr/>
          <p:nvPr/>
        </p:nvSpPr>
        <p:spPr bwMode="auto">
          <a:xfrm>
            <a:off x="2942167" y="4930511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VP 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1EC6AD-BA6E-B44C-81C2-989BFD6528A2}"/>
              </a:ext>
            </a:extLst>
          </p:cNvPr>
          <p:cNvSpPr/>
          <p:nvPr/>
        </p:nvSpPr>
        <p:spPr bwMode="auto">
          <a:xfrm>
            <a:off x="2942167" y="5355167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72" name="Text Box 38">
            <a:extLst>
              <a:ext uri="{FF2B5EF4-FFF2-40B4-BE49-F238E27FC236}">
                <a16:creationId xmlns:a16="http://schemas.microsoft.com/office/drawing/2014/main" id="{C0E47A59-C156-CA41-80A9-B93496F95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5037667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DF5C91-9535-4C4D-B8D4-1DD16BFEB42E}"/>
              </a:ext>
            </a:extLst>
          </p:cNvPr>
          <p:cNvSpPr/>
          <p:nvPr/>
        </p:nvSpPr>
        <p:spPr bwMode="auto">
          <a:xfrm>
            <a:off x="5524500" y="28575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C3C7C1D-7F80-5246-BA06-3D530EAB08F0}"/>
              </a:ext>
            </a:extLst>
          </p:cNvPr>
          <p:cNvSpPr/>
          <p:nvPr/>
        </p:nvSpPr>
        <p:spPr bwMode="auto">
          <a:xfrm>
            <a:off x="5524500" y="3070491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FED8FED-8AF6-1343-9B50-7A9C5D61BD12}"/>
              </a:ext>
            </a:extLst>
          </p:cNvPr>
          <p:cNvSpPr/>
          <p:nvPr/>
        </p:nvSpPr>
        <p:spPr bwMode="auto">
          <a:xfrm>
            <a:off x="5524500" y="3286125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0986169-1694-514C-A671-01101FBDFB94}"/>
              </a:ext>
            </a:extLst>
          </p:cNvPr>
          <p:cNvSpPr/>
          <p:nvPr/>
        </p:nvSpPr>
        <p:spPr bwMode="auto">
          <a:xfrm>
            <a:off x="5524500" y="3496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EB65F6-973A-2546-8BB5-8FA620A16A8B}"/>
              </a:ext>
            </a:extLst>
          </p:cNvPr>
          <p:cNvSpPr/>
          <p:nvPr/>
        </p:nvSpPr>
        <p:spPr bwMode="auto">
          <a:xfrm>
            <a:off x="5524500" y="3709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32262EA-CF3B-0A44-977F-872989EB2CB2}"/>
              </a:ext>
            </a:extLst>
          </p:cNvPr>
          <p:cNvSpPr/>
          <p:nvPr/>
        </p:nvSpPr>
        <p:spPr bwMode="auto">
          <a:xfrm>
            <a:off x="5524500" y="392509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DEB145-E8DD-694C-AB9D-960A74218256}"/>
              </a:ext>
            </a:extLst>
          </p:cNvPr>
          <p:cNvSpPr/>
          <p:nvPr/>
        </p:nvSpPr>
        <p:spPr bwMode="auto">
          <a:xfrm>
            <a:off x="5524500" y="4138083"/>
            <a:ext cx="762000" cy="21299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671F78-33D6-DE4E-9B42-D8DE62EAA957}"/>
              </a:ext>
            </a:extLst>
          </p:cNvPr>
          <p:cNvSpPr/>
          <p:nvPr/>
        </p:nvSpPr>
        <p:spPr bwMode="auto">
          <a:xfrm>
            <a:off x="5524500" y="4355042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235C81-3B2C-2347-A9D2-148D48A01088}"/>
              </a:ext>
            </a:extLst>
          </p:cNvPr>
          <p:cNvSpPr/>
          <p:nvPr/>
        </p:nvSpPr>
        <p:spPr bwMode="auto">
          <a:xfrm>
            <a:off x="5524500" y="4568032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CADF18-2A25-FE44-8EB4-12ADA4BB815C}"/>
              </a:ext>
            </a:extLst>
          </p:cNvPr>
          <p:cNvSpPr/>
          <p:nvPr/>
        </p:nvSpPr>
        <p:spPr bwMode="auto">
          <a:xfrm>
            <a:off x="5524500" y="4782345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B862CC-1791-3444-BD1A-82FCE02297EF}"/>
              </a:ext>
            </a:extLst>
          </p:cNvPr>
          <p:cNvSpPr/>
          <p:nvPr/>
        </p:nvSpPr>
        <p:spPr bwMode="auto">
          <a:xfrm>
            <a:off x="5524500" y="5334000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74784" name="Text Box 38">
            <a:extLst>
              <a:ext uri="{FF2B5EF4-FFF2-40B4-BE49-F238E27FC236}">
                <a16:creationId xmlns:a16="http://schemas.microsoft.com/office/drawing/2014/main" id="{E4EC53F1-C6F1-844E-8418-E8DE7D9B9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30" y="4956969"/>
            <a:ext cx="325195" cy="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75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667" b="1">
                <a:solidFill>
                  <a:srgbClr val="00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74785" name="Rectangle 24">
            <a:extLst>
              <a:ext uri="{FF2B5EF4-FFF2-40B4-BE49-F238E27FC236}">
                <a16:creationId xmlns:a16="http://schemas.microsoft.com/office/drawing/2014/main" id="{774A3A78-5752-5F40-8091-B8D5064B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417" y="2730500"/>
            <a:ext cx="227412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4786" name="Rectangle 26">
            <a:extLst>
              <a:ext uri="{FF2B5EF4-FFF2-40B4-BE49-F238E27FC236}">
                <a16:creationId xmlns:a16="http://schemas.microsoft.com/office/drawing/2014/main" id="{C0D4E5A8-F83A-9A47-8008-D104A0769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146" y="5459678"/>
            <a:ext cx="405345" cy="2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167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M-1</a:t>
            </a:r>
          </a:p>
        </p:txBody>
      </p:sp>
      <p:cxnSp>
        <p:nvCxnSpPr>
          <p:cNvPr id="74787" name="Straight Arrow Connector 103">
            <a:extLst>
              <a:ext uri="{FF2B5EF4-FFF2-40B4-BE49-F238E27FC236}">
                <a16:creationId xmlns:a16="http://schemas.microsoft.com/office/drawing/2014/main" id="{C245A5D2-7191-AF48-BCB2-91F82DE08A65}"/>
              </a:ext>
            </a:extLst>
          </p:cNvPr>
          <p:cNvCxnSpPr>
            <a:cxnSpLocks noChangeShapeType="1"/>
            <a:stCxn id="75" idx="3"/>
            <a:endCxn id="92" idx="1"/>
          </p:cNvCxnSpPr>
          <p:nvPr/>
        </p:nvCxnSpPr>
        <p:spPr bwMode="auto">
          <a:xfrm>
            <a:off x="3704167" y="3178970"/>
            <a:ext cx="1820333" cy="212989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8" name="Straight Arrow Connector 104">
            <a:extLst>
              <a:ext uri="{FF2B5EF4-FFF2-40B4-BE49-F238E27FC236}">
                <a16:creationId xmlns:a16="http://schemas.microsoft.com/office/drawing/2014/main" id="{EE4FD27F-F8EC-AE4C-8A02-DD67A83D4EC4}"/>
              </a:ext>
            </a:extLst>
          </p:cNvPr>
          <p:cNvCxnSpPr>
            <a:cxnSpLocks noChangeShapeType="1"/>
            <a:stCxn id="77" idx="3"/>
            <a:endCxn id="96" idx="1"/>
          </p:cNvCxnSpPr>
          <p:nvPr/>
        </p:nvCxnSpPr>
        <p:spPr bwMode="auto">
          <a:xfrm>
            <a:off x="3704167" y="3389313"/>
            <a:ext cx="1820333" cy="85592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9" name="Straight Arrow Connector 105">
            <a:extLst>
              <a:ext uri="{FF2B5EF4-FFF2-40B4-BE49-F238E27FC236}">
                <a16:creationId xmlns:a16="http://schemas.microsoft.com/office/drawing/2014/main" id="{97908628-6FD8-ED48-A2DB-C70A63CAFE49}"/>
              </a:ext>
            </a:extLst>
          </p:cNvPr>
          <p:cNvCxnSpPr>
            <a:cxnSpLocks noChangeShapeType="1"/>
            <a:stCxn id="87" idx="3"/>
            <a:endCxn id="96" idx="1"/>
          </p:cNvCxnSpPr>
          <p:nvPr/>
        </p:nvCxnSpPr>
        <p:spPr bwMode="auto">
          <a:xfrm flipV="1">
            <a:off x="3704167" y="4245240"/>
            <a:ext cx="1820333" cy="79242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90" name="Straight Arrow Connector 106">
            <a:extLst>
              <a:ext uri="{FF2B5EF4-FFF2-40B4-BE49-F238E27FC236}">
                <a16:creationId xmlns:a16="http://schemas.microsoft.com/office/drawing/2014/main" id="{1EEB4F12-3CF8-1144-AAD4-71DA2C63CFA3}"/>
              </a:ext>
            </a:extLst>
          </p:cNvPr>
          <p:cNvCxnSpPr>
            <a:cxnSpLocks noChangeShapeType="1"/>
            <a:stCxn id="86" idx="3"/>
            <a:endCxn id="98" idx="1"/>
          </p:cNvCxnSpPr>
          <p:nvPr/>
        </p:nvCxnSpPr>
        <p:spPr bwMode="auto">
          <a:xfrm flipV="1">
            <a:off x="3704167" y="4673865"/>
            <a:ext cx="1820333" cy="15345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1">
            <a:extLst>
              <a:ext uri="{FF2B5EF4-FFF2-40B4-BE49-F238E27FC236}">
                <a16:creationId xmlns:a16="http://schemas.microsoft.com/office/drawing/2014/main" id="{C6252AC5-F24A-B743-82B7-2A0CC2735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032" y="369337"/>
            <a:ext cx="7175500" cy="762000"/>
          </a:xfrm>
        </p:spPr>
        <p:txBody>
          <a:bodyPr/>
          <a:lstStyle/>
          <a:p>
            <a:pPr>
              <a:lnSpc>
                <a:spcPct val="83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不同进程之间</a:t>
            </a:r>
            <a:r>
              <a:rPr lang="zh-CN" altLang="en-US" dirty="0">
                <a:solidFill>
                  <a:srgbClr val="BF374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6B7CC183-8BA1-CF4C-B3A5-97741E8F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167" y="2772833"/>
            <a:ext cx="1735666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物理地址空间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(DRAM)</a:t>
            </a:r>
          </a:p>
        </p:txBody>
      </p:sp>
      <p:sp>
        <p:nvSpPr>
          <p:cNvPr id="41" name="Rectangle 107">
            <a:extLst>
              <a:ext uri="{FF2B5EF4-FFF2-40B4-BE49-F238E27FC236}">
                <a16:creationId xmlns:a16="http://schemas.microsoft.com/office/drawing/2014/main" id="{1203F93B-4CBE-7044-98A7-A50DE5BB4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549" y="3937000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地址翻译</a:t>
            </a:r>
            <a:endParaRPr lang="en-US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603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7CAB4E12-1122-614D-BDCB-C5126DAF7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278102"/>
            <a:ext cx="6921500" cy="77919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04D04310-1DF3-724C-8F12-73B75AFF0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0646" y="1273324"/>
            <a:ext cx="6922823" cy="10609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不同的进程对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相同的物理页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拥有不同的权限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通过页表项中的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权限位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来控制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947" name="Text Box 4">
            <a:extLst>
              <a:ext uri="{FF2B5EF4-FFF2-40B4-BE49-F238E27FC236}">
                <a16:creationId xmlns:a16="http://schemas.microsoft.com/office/drawing/2014/main" id="{CE315FC5-F6BB-6B4C-804A-E490F76A8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82948" name="Text Box 5">
            <a:extLst>
              <a:ext uri="{FF2B5EF4-FFF2-40B4-BE49-F238E27FC236}">
                <a16:creationId xmlns:a16="http://schemas.microsoft.com/office/drawing/2014/main" id="{AF21EC58-1344-3F49-AD3E-E26992F5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49" name="Text Box 6">
            <a:extLst>
              <a:ext uri="{FF2B5EF4-FFF2-40B4-BE49-F238E27FC236}">
                <a16:creationId xmlns:a16="http://schemas.microsoft.com/office/drawing/2014/main" id="{45C6AD9C-C936-ED4D-9497-B27F7CAB2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50" name="Text Box 7">
            <a:extLst>
              <a:ext uri="{FF2B5EF4-FFF2-40B4-BE49-F238E27FC236}">
                <a16:creationId xmlns:a16="http://schemas.microsoft.com/office/drawing/2014/main" id="{B8F6FD8A-50B6-B74E-B3E2-5FF07ED2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6C09B66C-DABE-3D45-8E94-53963BF0A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52" name="Rectangle 9">
            <a:extLst>
              <a:ext uri="{FF2B5EF4-FFF2-40B4-BE49-F238E27FC236}">
                <a16:creationId xmlns:a16="http://schemas.microsoft.com/office/drawing/2014/main" id="{7D641C68-81DE-2040-A863-7191DAF0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3" name="Rectangle 10">
            <a:extLst>
              <a:ext uri="{FF2B5EF4-FFF2-40B4-BE49-F238E27FC236}">
                <a16:creationId xmlns:a16="http://schemas.microsoft.com/office/drawing/2014/main" id="{AC1F70B0-CA86-6245-9887-5B70F375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2783D4D0-BEC0-2445-84E6-6862A127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82955" name="Rectangle 12">
            <a:extLst>
              <a:ext uri="{FF2B5EF4-FFF2-40B4-BE49-F238E27FC236}">
                <a16:creationId xmlns:a16="http://schemas.microsoft.com/office/drawing/2014/main" id="{E35DFB18-C7EA-B94E-8B8F-014B27B5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6" name="Rectangle 13">
            <a:extLst>
              <a:ext uri="{FF2B5EF4-FFF2-40B4-BE49-F238E27FC236}">
                <a16:creationId xmlns:a16="http://schemas.microsoft.com/office/drawing/2014/main" id="{0EB06FC2-4248-6A44-9EB3-046CCE2FC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B280287C-3ED0-1D49-B1CE-65699BE1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82958" name="Rectangle 15">
            <a:extLst>
              <a:ext uri="{FF2B5EF4-FFF2-40B4-BE49-F238E27FC236}">
                <a16:creationId xmlns:a16="http://schemas.microsoft.com/office/drawing/2014/main" id="{1C850826-EF6B-F044-810B-30930A064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59" name="Text Box 16">
            <a:extLst>
              <a:ext uri="{FF2B5EF4-FFF2-40B4-BE49-F238E27FC236}">
                <a16:creationId xmlns:a16="http://schemas.microsoft.com/office/drawing/2014/main" id="{68DC7A3C-480E-F245-9ED7-52C5E5A7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60" name="Text Box 17">
            <a:extLst>
              <a:ext uri="{FF2B5EF4-FFF2-40B4-BE49-F238E27FC236}">
                <a16:creationId xmlns:a16="http://schemas.microsoft.com/office/drawing/2014/main" id="{E3756C2A-2284-EF45-8505-0BF229CAC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61" name="Text Box 18">
            <a:extLst>
              <a:ext uri="{FF2B5EF4-FFF2-40B4-BE49-F238E27FC236}">
                <a16:creationId xmlns:a16="http://schemas.microsoft.com/office/drawing/2014/main" id="{337A603A-A64F-5342-8EEA-58CC07D43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62" name="Rectangle 19">
            <a:extLst>
              <a:ext uri="{FF2B5EF4-FFF2-40B4-BE49-F238E27FC236}">
                <a16:creationId xmlns:a16="http://schemas.microsoft.com/office/drawing/2014/main" id="{D1FFA15E-C46B-6545-9DF8-185051C8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2963" name="Text Box 20">
            <a:extLst>
              <a:ext uri="{FF2B5EF4-FFF2-40B4-BE49-F238E27FC236}">
                <a16:creationId xmlns:a16="http://schemas.microsoft.com/office/drawing/2014/main" id="{EFC49994-F65E-284E-A61A-6718ABD1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82964" name="Rectangle 35">
            <a:extLst>
              <a:ext uri="{FF2B5EF4-FFF2-40B4-BE49-F238E27FC236}">
                <a16:creationId xmlns:a16="http://schemas.microsoft.com/office/drawing/2014/main" id="{3B694D6A-0C16-F84C-9D67-2DC760382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5" name="Text Box 42">
            <a:extLst>
              <a:ext uri="{FF2B5EF4-FFF2-40B4-BE49-F238E27FC236}">
                <a16:creationId xmlns:a16="http://schemas.microsoft.com/office/drawing/2014/main" id="{6DA5BF39-43D9-7242-9DB3-B6FCA9FD3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2730501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2966" name="Rectangle 43">
            <a:extLst>
              <a:ext uri="{FF2B5EF4-FFF2-40B4-BE49-F238E27FC236}">
                <a16:creationId xmlns:a16="http://schemas.microsoft.com/office/drawing/2014/main" id="{04FB1080-25E8-C647-833B-5D6ACC99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67" name="Rectangle 44">
            <a:extLst>
              <a:ext uri="{FF2B5EF4-FFF2-40B4-BE49-F238E27FC236}">
                <a16:creationId xmlns:a16="http://schemas.microsoft.com/office/drawing/2014/main" id="{37602F65-2AE2-074E-8298-4FC16D54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238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68" name="Rectangle 45">
            <a:extLst>
              <a:ext uri="{FF2B5EF4-FFF2-40B4-BE49-F238E27FC236}">
                <a16:creationId xmlns:a16="http://schemas.microsoft.com/office/drawing/2014/main" id="{8991B441-BFF3-314A-8860-983F74AC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69" name="Text Box 46">
            <a:extLst>
              <a:ext uri="{FF2B5EF4-FFF2-40B4-BE49-F238E27FC236}">
                <a16:creationId xmlns:a16="http://schemas.microsoft.com/office/drawing/2014/main" id="{2F06D16D-708D-8747-826E-1A46541D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2970" name="Text Box 47">
            <a:extLst>
              <a:ext uri="{FF2B5EF4-FFF2-40B4-BE49-F238E27FC236}">
                <a16:creationId xmlns:a16="http://schemas.microsoft.com/office/drawing/2014/main" id="{BC0BCB5C-ABFC-BB46-9FE8-29A9BEB4B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82971" name="Text Box 48">
            <a:extLst>
              <a:ext uri="{FF2B5EF4-FFF2-40B4-BE49-F238E27FC236}">
                <a16:creationId xmlns:a16="http://schemas.microsoft.com/office/drawing/2014/main" id="{949CADA5-3515-3948-9192-525902C9D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24625" name="Rectangle 49">
            <a:extLst>
              <a:ext uri="{FF2B5EF4-FFF2-40B4-BE49-F238E27FC236}">
                <a16:creationId xmlns:a16="http://schemas.microsoft.com/office/drawing/2014/main" id="{2F79A7D0-5AB8-AE49-A3F1-74F298F3D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82973" name="Rectangle 50">
            <a:extLst>
              <a:ext uri="{FF2B5EF4-FFF2-40B4-BE49-F238E27FC236}">
                <a16:creationId xmlns:a16="http://schemas.microsoft.com/office/drawing/2014/main" id="{B7E803CE-5A07-F844-92E9-B9B174D4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4" name="Rectangle 51">
            <a:extLst>
              <a:ext uri="{FF2B5EF4-FFF2-40B4-BE49-F238E27FC236}">
                <a16:creationId xmlns:a16="http://schemas.microsoft.com/office/drawing/2014/main" id="{CB98D4AE-2D36-EA4E-9823-669D65B4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24628" name="Rectangle 52">
            <a:extLst>
              <a:ext uri="{FF2B5EF4-FFF2-40B4-BE49-F238E27FC236}">
                <a16:creationId xmlns:a16="http://schemas.microsoft.com/office/drawing/2014/main" id="{3C05E28B-59F7-EE4A-A9E1-5389759B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82976" name="Rectangle 53">
            <a:extLst>
              <a:ext uri="{FF2B5EF4-FFF2-40B4-BE49-F238E27FC236}">
                <a16:creationId xmlns:a16="http://schemas.microsoft.com/office/drawing/2014/main" id="{8B358005-39D8-CB41-A45D-A91711C67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77" name="Rectangle 54">
            <a:extLst>
              <a:ext uri="{FF2B5EF4-FFF2-40B4-BE49-F238E27FC236}">
                <a16:creationId xmlns:a16="http://schemas.microsoft.com/office/drawing/2014/main" id="{306B0966-A37F-7247-99A8-87C61CF0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24631" name="Rectangle 55">
            <a:extLst>
              <a:ext uri="{FF2B5EF4-FFF2-40B4-BE49-F238E27FC236}">
                <a16:creationId xmlns:a16="http://schemas.microsoft.com/office/drawing/2014/main" id="{4536F46E-5371-F848-8874-3BF30AC9C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82979" name="Rectangle 56">
            <a:extLst>
              <a:ext uri="{FF2B5EF4-FFF2-40B4-BE49-F238E27FC236}">
                <a16:creationId xmlns:a16="http://schemas.microsoft.com/office/drawing/2014/main" id="{50B37470-3DC7-3545-8824-8B79426A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0" name="Rectangle 57">
            <a:extLst>
              <a:ext uri="{FF2B5EF4-FFF2-40B4-BE49-F238E27FC236}">
                <a16:creationId xmlns:a16="http://schemas.microsoft.com/office/drawing/2014/main" id="{14351AFF-F3F7-9641-BE32-7BBFB2096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1" name="Text Box 58">
            <a:extLst>
              <a:ext uri="{FF2B5EF4-FFF2-40B4-BE49-F238E27FC236}">
                <a16:creationId xmlns:a16="http://schemas.microsoft.com/office/drawing/2014/main" id="{A2A6FDF9-8189-0348-99F6-8DE854B84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4570678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2982" name="Rectangle 59">
            <a:extLst>
              <a:ext uri="{FF2B5EF4-FFF2-40B4-BE49-F238E27FC236}">
                <a16:creationId xmlns:a16="http://schemas.microsoft.com/office/drawing/2014/main" id="{701732DC-8D3D-3A40-BC0F-7B560840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83" name="Rectangle 60">
            <a:extLst>
              <a:ext uri="{FF2B5EF4-FFF2-40B4-BE49-F238E27FC236}">
                <a16:creationId xmlns:a16="http://schemas.microsoft.com/office/drawing/2014/main" id="{AA87B331-D197-8943-AED3-5478BCE1A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2984" name="Rectangle 61">
            <a:extLst>
              <a:ext uri="{FF2B5EF4-FFF2-40B4-BE49-F238E27FC236}">
                <a16:creationId xmlns:a16="http://schemas.microsoft.com/office/drawing/2014/main" id="{85167D44-F0EA-E640-A744-9B1A30CF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332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985" name="Text Box 62">
            <a:extLst>
              <a:ext uri="{FF2B5EF4-FFF2-40B4-BE49-F238E27FC236}">
                <a16:creationId xmlns:a16="http://schemas.microsoft.com/office/drawing/2014/main" id="{E6516ED4-E050-834C-BDD4-F0A48DE28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82986" name="Text Box 63">
            <a:extLst>
              <a:ext uri="{FF2B5EF4-FFF2-40B4-BE49-F238E27FC236}">
                <a16:creationId xmlns:a16="http://schemas.microsoft.com/office/drawing/2014/main" id="{67759ECB-39ED-F44E-8410-5D4F92B7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2987" name="Text Box 64">
            <a:extLst>
              <a:ext uri="{FF2B5EF4-FFF2-40B4-BE49-F238E27FC236}">
                <a16:creationId xmlns:a16="http://schemas.microsoft.com/office/drawing/2014/main" id="{4BAD3EC0-6C20-9B42-ABDD-186DF9A2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2988" name="Rectangle 4">
            <a:extLst>
              <a:ext uri="{FF2B5EF4-FFF2-40B4-BE49-F238E27FC236}">
                <a16:creationId xmlns:a16="http://schemas.microsoft.com/office/drawing/2014/main" id="{CA67B6FB-F096-F94A-9862-E428457FF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1E837F-A384-1849-A2FF-C52637B7F9A1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A8481E9-9F47-514A-94E4-9AD0C7161F81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5321CF-AB9A-614A-9070-C781EA6750C3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625D73-D10B-AE45-8F66-FF458FFA1EB8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194F01-3CE4-0449-AE2E-A4761F92802E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7D6B39C-0F3C-5744-8F5D-B2E0235E27A0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ED3E40-BC7B-1C4D-AE20-66583E1B5C5B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32C1B4-FE8D-9D48-8C5F-8EEF22098E63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723CE60-F64F-B643-A48A-45D4C3D02CE3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B28C2A2-1C58-4D4C-AA5F-5F2A7E063C19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73C1CB2-F91F-4D4E-B3A5-82373E6ADC61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E9568EB-1ECE-C148-9F82-C4BC9A296D2F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83001" name="Straight Arrow Connector 113">
            <a:extLst>
              <a:ext uri="{FF2B5EF4-FFF2-40B4-BE49-F238E27FC236}">
                <a16:creationId xmlns:a16="http://schemas.microsoft.com/office/drawing/2014/main" id="{B91B5F63-C23F-594E-B39E-0F31B6A28A5A}"/>
              </a:ext>
            </a:extLst>
          </p:cNvPr>
          <p:cNvCxnSpPr>
            <a:cxnSpLocks noChangeShapeType="1"/>
            <a:stCxn id="24584" idx="3"/>
            <a:endCxn id="101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2" name="Straight Arrow Connector 115">
            <a:extLst>
              <a:ext uri="{FF2B5EF4-FFF2-40B4-BE49-F238E27FC236}">
                <a16:creationId xmlns:a16="http://schemas.microsoft.com/office/drawing/2014/main" id="{F0D08193-14E4-1D46-B08E-E61B533BF402}"/>
              </a:ext>
            </a:extLst>
          </p:cNvPr>
          <p:cNvCxnSpPr>
            <a:cxnSpLocks noChangeShapeType="1"/>
            <a:stCxn id="24587" idx="3"/>
            <a:endCxn id="99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3" name="Straight Arrow Connector 117">
            <a:extLst>
              <a:ext uri="{FF2B5EF4-FFF2-40B4-BE49-F238E27FC236}">
                <a16:creationId xmlns:a16="http://schemas.microsoft.com/office/drawing/2014/main" id="{8F431454-0DDD-0444-A4D2-BEE628994FD8}"/>
              </a:ext>
            </a:extLst>
          </p:cNvPr>
          <p:cNvCxnSpPr>
            <a:cxnSpLocks noChangeShapeType="1"/>
            <a:stCxn id="24590" idx="3"/>
            <a:endCxn id="97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4" name="Straight Arrow Connector 119">
            <a:extLst>
              <a:ext uri="{FF2B5EF4-FFF2-40B4-BE49-F238E27FC236}">
                <a16:creationId xmlns:a16="http://schemas.microsoft.com/office/drawing/2014/main" id="{2EF15C0F-D25D-D94F-9CF1-C4145C675DF9}"/>
              </a:ext>
            </a:extLst>
          </p:cNvPr>
          <p:cNvCxnSpPr>
            <a:cxnSpLocks noChangeShapeType="1"/>
            <a:stCxn id="24625" idx="3"/>
            <a:endCxn id="104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5" name="Straight Arrow Connector 121">
            <a:extLst>
              <a:ext uri="{FF2B5EF4-FFF2-40B4-BE49-F238E27FC236}">
                <a16:creationId xmlns:a16="http://schemas.microsoft.com/office/drawing/2014/main" id="{D4199C5B-1ED8-A24D-9766-AA995CC68723}"/>
              </a:ext>
            </a:extLst>
          </p:cNvPr>
          <p:cNvCxnSpPr>
            <a:cxnSpLocks noChangeShapeType="1"/>
            <a:stCxn id="24628" idx="3"/>
            <a:endCxn id="101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06" name="Straight Arrow Connector 123">
            <a:extLst>
              <a:ext uri="{FF2B5EF4-FFF2-40B4-BE49-F238E27FC236}">
                <a16:creationId xmlns:a16="http://schemas.microsoft.com/office/drawing/2014/main" id="{033A34BB-A655-5745-BC45-A8CB3432CCF6}"/>
              </a:ext>
            </a:extLst>
          </p:cNvPr>
          <p:cNvCxnSpPr>
            <a:cxnSpLocks noChangeShapeType="1"/>
            <a:stCxn id="24631" idx="3"/>
            <a:endCxn id="112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70982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8C30CE9-908D-974D-A826-BCCDC93C8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9323" y="1357099"/>
            <a:ext cx="8527173" cy="1288736"/>
          </a:xfrm>
        </p:spPr>
        <p:txBody>
          <a:bodyPr>
            <a:normAutofit/>
          </a:bodyPr>
          <a:lstStyle/>
          <a:p>
            <a:pPr>
              <a:lnSpc>
                <a:spcPct val="83000"/>
              </a:lnSpc>
              <a:spcBef>
                <a:spcPts val="1000"/>
              </a:spcBef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缺页异常</a:t>
            </a:r>
            <a:r>
              <a:rPr lang="zh-CN" altLang="en-GB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处理函数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会在映射前检查权限位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83000"/>
              </a:lnSpc>
              <a:spcBef>
                <a:spcPts val="1000"/>
              </a:spcBef>
              <a:tabLst>
                <a:tab pos="265896" algn="l"/>
                <a:tab pos="705087" algn="l"/>
                <a:tab pos="1467056" algn="l"/>
                <a:tab pos="2229026" algn="l"/>
                <a:tab pos="2990995" algn="l"/>
                <a:tab pos="3752965" algn="l"/>
                <a:tab pos="4514934" algn="l"/>
                <a:tab pos="5276904" algn="l"/>
                <a:tab pos="6038873" algn="l"/>
                <a:tab pos="6800843" algn="l"/>
                <a:tab pos="7562812" algn="l"/>
                <a:tab pos="8324782" algn="l"/>
              </a:tabLs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如果违反权限，会向进程发送 </a:t>
            </a:r>
            <a:r>
              <a:rPr lang="en-GB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SIGSEGV (segmentation fault)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信号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1">
            <a:extLst>
              <a:ext uri="{FF2B5EF4-FFF2-40B4-BE49-F238E27FC236}">
                <a16:creationId xmlns:a16="http://schemas.microsoft.com/office/drawing/2014/main" id="{DD8ECB04-AE16-2C4C-B1BE-81DD0B8CD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0646" y="278102"/>
            <a:ext cx="6921500" cy="779198"/>
          </a:xfrm>
        </p:spPr>
        <p:txBody>
          <a:bodyPr/>
          <a:lstStyle/>
          <a:p>
            <a:pPr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虚拟内存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实现内存保护</a:t>
            </a:r>
            <a:endParaRPr lang="en-GB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Text Box 5">
            <a:extLst>
              <a:ext uri="{FF2B5EF4-FFF2-40B4-BE49-F238E27FC236}">
                <a16:creationId xmlns:a16="http://schemas.microsoft.com/office/drawing/2014/main" id="{0A6F6062-37B2-2B49-A29B-B73B4FA8C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136" y="2730501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68" name="Text Box 6">
            <a:extLst>
              <a:ext uri="{FF2B5EF4-FFF2-40B4-BE49-F238E27FC236}">
                <a16:creationId xmlns:a16="http://schemas.microsoft.com/office/drawing/2014/main" id="{C136480A-9F56-A84D-8003-484CEADED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2730501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69" name="Text Box 7">
            <a:extLst>
              <a:ext uri="{FF2B5EF4-FFF2-40B4-BE49-F238E27FC236}">
                <a16:creationId xmlns:a16="http://schemas.microsoft.com/office/drawing/2014/main" id="{BC544005-D791-654D-BB27-CBD89A4A1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2730501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9149E885-8164-EF41-B437-949EDEEE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2984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05C145B5-897F-494C-B5EA-EC885528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2984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BCB5BF90-BCAE-A24D-8B64-44DF4266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140C3800-8D4A-0C4C-BA84-461BFE283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238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74" name="Rectangle 12">
            <a:extLst>
              <a:ext uri="{FF2B5EF4-FFF2-40B4-BE49-F238E27FC236}">
                <a16:creationId xmlns:a16="http://schemas.microsoft.com/office/drawing/2014/main" id="{7C1A2469-EB8B-1B46-8AB5-7C00EBB0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5" name="Rectangle 13">
            <a:extLst>
              <a:ext uri="{FF2B5EF4-FFF2-40B4-BE49-F238E27FC236}">
                <a16:creationId xmlns:a16="http://schemas.microsoft.com/office/drawing/2014/main" id="{D2E2AF06-7DD7-6243-827F-79848021F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238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624B080A-4CC0-0048-96C1-5FE94565E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396" y="3492500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3DC8BE67-DDB2-BB4E-85C4-DB85FD9A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53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78" name="Text Box 16">
            <a:extLst>
              <a:ext uri="{FF2B5EF4-FFF2-40B4-BE49-F238E27FC236}">
                <a16:creationId xmlns:a16="http://schemas.microsoft.com/office/drawing/2014/main" id="{518F4D8B-FD17-3044-9006-274C9C44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2980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79" name="Text Box 17">
            <a:extLst>
              <a:ext uri="{FF2B5EF4-FFF2-40B4-BE49-F238E27FC236}">
                <a16:creationId xmlns:a16="http://schemas.microsoft.com/office/drawing/2014/main" id="{C03E18A5-3600-3548-A5F3-F44353AA1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3234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80" name="Text Box 18">
            <a:extLst>
              <a:ext uri="{FF2B5EF4-FFF2-40B4-BE49-F238E27FC236}">
                <a16:creationId xmlns:a16="http://schemas.microsoft.com/office/drawing/2014/main" id="{A79BFA96-3641-BC44-B0C3-53942015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3488532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81" name="Rectangle 19">
            <a:extLst>
              <a:ext uri="{FF2B5EF4-FFF2-40B4-BE49-F238E27FC236}">
                <a16:creationId xmlns:a16="http://schemas.microsoft.com/office/drawing/2014/main" id="{4D38F633-3488-B748-9E5F-E560146D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344" y="3810001"/>
            <a:ext cx="205052" cy="4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000" tIns="39000" rIns="75000" bIns="390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  <a:p>
            <a:pPr algn="ctr" defTabSz="761970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•</a:t>
            </a:r>
          </a:p>
        </p:txBody>
      </p:sp>
      <p:sp>
        <p:nvSpPr>
          <p:cNvPr id="83" name="Rectangle 35">
            <a:extLst>
              <a:ext uri="{FF2B5EF4-FFF2-40B4-BE49-F238E27FC236}">
                <a16:creationId xmlns:a16="http://schemas.microsoft.com/office/drawing/2014/main" id="{09AB1F91-065B-214A-8838-D4448ECF6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896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4" name="Text Box 42">
            <a:extLst>
              <a:ext uri="{FF2B5EF4-FFF2-40B4-BE49-F238E27FC236}">
                <a16:creationId xmlns:a16="http://schemas.microsoft.com/office/drawing/2014/main" id="{4847C9F3-64B9-174A-BB4E-A994655F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2730501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85" name="Rectangle 43">
            <a:extLst>
              <a:ext uri="{FF2B5EF4-FFF2-40B4-BE49-F238E27FC236}">
                <a16:creationId xmlns:a16="http://schemas.microsoft.com/office/drawing/2014/main" id="{21D7A028-6F04-814B-B6E1-C2B81EF79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2984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6" name="Rectangle 44">
            <a:extLst>
              <a:ext uri="{FF2B5EF4-FFF2-40B4-BE49-F238E27FC236}">
                <a16:creationId xmlns:a16="http://schemas.microsoft.com/office/drawing/2014/main" id="{93218129-4123-924E-97EC-BEFE3B24F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238500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7" name="Rectangle 45">
            <a:extLst>
              <a:ext uri="{FF2B5EF4-FFF2-40B4-BE49-F238E27FC236}">
                <a16:creationId xmlns:a16="http://schemas.microsoft.com/office/drawing/2014/main" id="{C1DAF3F6-10EA-7841-AB14-0E9849FED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492500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88" name="Text Box 46">
            <a:extLst>
              <a:ext uri="{FF2B5EF4-FFF2-40B4-BE49-F238E27FC236}">
                <a16:creationId xmlns:a16="http://schemas.microsoft.com/office/drawing/2014/main" id="{31E54DEF-EB6F-8B4B-92F7-41D2F5D5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2" y="4570678"/>
            <a:ext cx="722420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Address</a:t>
            </a:r>
          </a:p>
        </p:txBody>
      </p:sp>
      <p:sp>
        <p:nvSpPr>
          <p:cNvPr id="89" name="Text Box 47">
            <a:extLst>
              <a:ext uri="{FF2B5EF4-FFF2-40B4-BE49-F238E27FC236}">
                <a16:creationId xmlns:a16="http://schemas.microsoft.com/office/drawing/2014/main" id="{A2387B97-E2CF-C549-B8C5-FAF3CD2C9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55" y="4570678"/>
            <a:ext cx="541088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READ</a:t>
            </a:r>
          </a:p>
        </p:txBody>
      </p:sp>
      <p:sp>
        <p:nvSpPr>
          <p:cNvPr id="90" name="Text Box 48">
            <a:extLst>
              <a:ext uri="{FF2B5EF4-FFF2-40B4-BE49-F238E27FC236}">
                <a16:creationId xmlns:a16="http://schemas.microsoft.com/office/drawing/2014/main" id="{071CAB6E-8F29-DE46-A344-AF1795163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04" y="4570678"/>
            <a:ext cx="61694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WRITE</a:t>
            </a:r>
          </a:p>
        </p:txBody>
      </p:sp>
      <p:sp>
        <p:nvSpPr>
          <p:cNvPr id="91" name="Rectangle 49">
            <a:extLst>
              <a:ext uri="{FF2B5EF4-FFF2-40B4-BE49-F238E27FC236}">
                <a16:creationId xmlns:a16="http://schemas.microsoft.com/office/drawing/2014/main" id="{56A74AD3-32AD-894D-91D4-2C997D105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4824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92" name="Rectangle 50">
            <a:extLst>
              <a:ext uri="{FF2B5EF4-FFF2-40B4-BE49-F238E27FC236}">
                <a16:creationId xmlns:a16="http://schemas.microsoft.com/office/drawing/2014/main" id="{523B7781-F982-D54B-BA5D-DF907FE69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4824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93" name="Rectangle 51">
            <a:extLst>
              <a:ext uri="{FF2B5EF4-FFF2-40B4-BE49-F238E27FC236}">
                <a16:creationId xmlns:a16="http://schemas.microsoft.com/office/drawing/2014/main" id="{19EA6CED-35BB-5442-82CA-1CFBADF1E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94" name="Rectangle 52">
            <a:extLst>
              <a:ext uri="{FF2B5EF4-FFF2-40B4-BE49-F238E27FC236}">
                <a16:creationId xmlns:a16="http://schemas.microsoft.com/office/drawing/2014/main" id="{82016671-AFA5-3D4F-8601-5F59E924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078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05" name="Rectangle 53">
            <a:extLst>
              <a:ext uri="{FF2B5EF4-FFF2-40B4-BE49-F238E27FC236}">
                <a16:creationId xmlns:a16="http://schemas.microsoft.com/office/drawing/2014/main" id="{9A8DCE55-A322-0148-8BE1-A611EEE7F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6" name="Rectangle 54">
            <a:extLst>
              <a:ext uri="{FF2B5EF4-FFF2-40B4-BE49-F238E27FC236}">
                <a16:creationId xmlns:a16="http://schemas.microsoft.com/office/drawing/2014/main" id="{B6EA8A6E-67E9-D042-BF83-DA89B41C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7" name="Rectangle 55">
            <a:extLst>
              <a:ext uri="{FF2B5EF4-FFF2-40B4-BE49-F238E27FC236}">
                <a16:creationId xmlns:a16="http://schemas.microsoft.com/office/drawing/2014/main" id="{757F85E9-531C-674D-947D-3C77756A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042" y="5332678"/>
            <a:ext cx="1270000" cy="25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75300" tIns="36900" rIns="75300" bIns="369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PP 11</a:t>
            </a:r>
          </a:p>
        </p:txBody>
      </p:sp>
      <p:sp>
        <p:nvSpPr>
          <p:cNvPr id="108" name="Rectangle 56">
            <a:extLst>
              <a:ext uri="{FF2B5EF4-FFF2-40B4-BE49-F238E27FC236}">
                <a16:creationId xmlns:a16="http://schemas.microsoft.com/office/drawing/2014/main" id="{4557555D-440B-124A-B92A-A4DBE3EE4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0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9" name="Rectangle 57">
            <a:extLst>
              <a:ext uri="{FF2B5EF4-FFF2-40B4-BE49-F238E27FC236}">
                <a16:creationId xmlns:a16="http://schemas.microsoft.com/office/drawing/2014/main" id="{A977F636-D16D-3745-9D4C-EC4E58AA6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542" y="5332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10" name="Text Box 58">
            <a:extLst>
              <a:ext uri="{FF2B5EF4-FFF2-40B4-BE49-F238E27FC236}">
                <a16:creationId xmlns:a16="http://schemas.microsoft.com/office/drawing/2014/main" id="{D29299E3-0279-EE4B-AF04-7C3FDF938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82" y="4570678"/>
            <a:ext cx="43580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SUP</a:t>
            </a:r>
          </a:p>
        </p:txBody>
      </p:sp>
      <p:sp>
        <p:nvSpPr>
          <p:cNvPr id="113" name="Rectangle 59">
            <a:extLst>
              <a:ext uri="{FF2B5EF4-FFF2-40B4-BE49-F238E27FC236}">
                <a16:creationId xmlns:a16="http://schemas.microsoft.com/office/drawing/2014/main" id="{CC0FED93-4C10-E74D-80C5-60DC472F9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4824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4" name="Rectangle 60">
            <a:extLst>
              <a:ext uri="{FF2B5EF4-FFF2-40B4-BE49-F238E27FC236}">
                <a16:creationId xmlns:a16="http://schemas.microsoft.com/office/drawing/2014/main" id="{6B715D29-CFB7-1E49-B84E-729C503BC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078678"/>
            <a:ext cx="571500" cy="2540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15" name="Rectangle 61">
            <a:extLst>
              <a:ext uri="{FF2B5EF4-FFF2-40B4-BE49-F238E27FC236}">
                <a16:creationId xmlns:a16="http://schemas.microsoft.com/office/drawing/2014/main" id="{14A051F6-1526-4746-8F34-242818CF1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896" y="5332678"/>
            <a:ext cx="571500" cy="2540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75300" tIns="36900" rIns="75300" bIns="369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6" name="Text Box 62">
            <a:extLst>
              <a:ext uri="{FF2B5EF4-FFF2-40B4-BE49-F238E27FC236}">
                <a16:creationId xmlns:a16="http://schemas.microsoft.com/office/drawing/2014/main" id="{846DC60B-B030-3E4C-A31B-F7674C28D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4826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0:</a:t>
            </a:r>
          </a:p>
        </p:txBody>
      </p:sp>
      <p:sp>
        <p:nvSpPr>
          <p:cNvPr id="117" name="Text Box 63">
            <a:extLst>
              <a:ext uri="{FF2B5EF4-FFF2-40B4-BE49-F238E27FC236}">
                <a16:creationId xmlns:a16="http://schemas.microsoft.com/office/drawing/2014/main" id="{195DE42A-2A40-1447-AC8F-ABB634EDA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574" y="5080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1:</a:t>
            </a:r>
          </a:p>
        </p:txBody>
      </p:sp>
      <p:sp>
        <p:nvSpPr>
          <p:cNvPr id="118" name="Text Box 64">
            <a:extLst>
              <a:ext uri="{FF2B5EF4-FFF2-40B4-BE49-F238E27FC236}">
                <a16:creationId xmlns:a16="http://schemas.microsoft.com/office/drawing/2014/main" id="{16AC0D19-7EBB-1B4C-98A8-D326EB6BE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5896" y="5334001"/>
            <a:ext cx="515953" cy="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VP 2:</a:t>
            </a:r>
          </a:p>
        </p:txBody>
      </p:sp>
      <p:sp>
        <p:nvSpPr>
          <p:cNvPr id="120" name="Rectangle 94">
            <a:extLst>
              <a:ext uri="{FF2B5EF4-FFF2-40B4-BE49-F238E27FC236}">
                <a16:creationId xmlns:a16="http://schemas.microsoft.com/office/drawing/2014/main" id="{2538740B-F7B9-4E43-9FB7-0CBBB5C31F09}"/>
              </a:ext>
            </a:extLst>
          </p:cNvPr>
          <p:cNvSpPr/>
          <p:nvPr/>
        </p:nvSpPr>
        <p:spPr bwMode="auto">
          <a:xfrm>
            <a:off x="6729678" y="2988470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9EE3956C-6DE5-7B46-8A13-25521983D263}"/>
              </a:ext>
            </a:extLst>
          </p:cNvPr>
          <p:cNvSpPr/>
          <p:nvPr/>
        </p:nvSpPr>
        <p:spPr bwMode="auto">
          <a:xfrm>
            <a:off x="6729678" y="320145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2" name="Rectangle 96">
            <a:extLst>
              <a:ext uri="{FF2B5EF4-FFF2-40B4-BE49-F238E27FC236}">
                <a16:creationId xmlns:a16="http://schemas.microsoft.com/office/drawing/2014/main" id="{14052733-DB37-654B-A809-0024C7DE6899}"/>
              </a:ext>
            </a:extLst>
          </p:cNvPr>
          <p:cNvSpPr/>
          <p:nvPr/>
        </p:nvSpPr>
        <p:spPr bwMode="auto">
          <a:xfrm>
            <a:off x="6729678" y="341709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2</a:t>
            </a:r>
          </a:p>
        </p:txBody>
      </p:sp>
      <p:sp>
        <p:nvSpPr>
          <p:cNvPr id="123" name="Rectangle 97">
            <a:extLst>
              <a:ext uri="{FF2B5EF4-FFF2-40B4-BE49-F238E27FC236}">
                <a16:creationId xmlns:a16="http://schemas.microsoft.com/office/drawing/2014/main" id="{819AA1CE-6F82-E24D-BD8D-1D320DABA19C}"/>
              </a:ext>
            </a:extLst>
          </p:cNvPr>
          <p:cNvSpPr/>
          <p:nvPr/>
        </p:nvSpPr>
        <p:spPr bwMode="auto">
          <a:xfrm>
            <a:off x="6729678" y="3634053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4" name="Rectangle 98">
            <a:extLst>
              <a:ext uri="{FF2B5EF4-FFF2-40B4-BE49-F238E27FC236}">
                <a16:creationId xmlns:a16="http://schemas.microsoft.com/office/drawing/2014/main" id="{40B04928-9AC8-B444-8F10-7C7D04B6E2EF}"/>
              </a:ext>
            </a:extLst>
          </p:cNvPr>
          <p:cNvSpPr/>
          <p:nvPr/>
        </p:nvSpPr>
        <p:spPr bwMode="auto">
          <a:xfrm>
            <a:off x="6729678" y="3847042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4</a:t>
            </a:r>
          </a:p>
        </p:txBody>
      </p:sp>
      <p:sp>
        <p:nvSpPr>
          <p:cNvPr id="125" name="Rectangle 99">
            <a:extLst>
              <a:ext uri="{FF2B5EF4-FFF2-40B4-BE49-F238E27FC236}">
                <a16:creationId xmlns:a16="http://schemas.microsoft.com/office/drawing/2014/main" id="{03B5C545-1890-7E43-AB30-7B0B25C746DF}"/>
              </a:ext>
            </a:extLst>
          </p:cNvPr>
          <p:cNvSpPr/>
          <p:nvPr/>
        </p:nvSpPr>
        <p:spPr bwMode="auto">
          <a:xfrm>
            <a:off x="6729678" y="405870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6" name="Rectangle 100">
            <a:extLst>
              <a:ext uri="{FF2B5EF4-FFF2-40B4-BE49-F238E27FC236}">
                <a16:creationId xmlns:a16="http://schemas.microsoft.com/office/drawing/2014/main" id="{5BE22B7A-1ADF-7C42-B31F-B8DA1D50ED1F}"/>
              </a:ext>
            </a:extLst>
          </p:cNvPr>
          <p:cNvSpPr/>
          <p:nvPr/>
        </p:nvSpPr>
        <p:spPr bwMode="auto">
          <a:xfrm>
            <a:off x="6729678" y="4275667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6</a:t>
            </a:r>
          </a:p>
        </p:txBody>
      </p:sp>
      <p:sp>
        <p:nvSpPr>
          <p:cNvPr id="127" name="Rectangle 101">
            <a:extLst>
              <a:ext uri="{FF2B5EF4-FFF2-40B4-BE49-F238E27FC236}">
                <a16:creationId xmlns:a16="http://schemas.microsoft.com/office/drawing/2014/main" id="{6F661CDC-B2B9-544D-A2BD-35AF85D85FEA}"/>
              </a:ext>
            </a:extLst>
          </p:cNvPr>
          <p:cNvSpPr/>
          <p:nvPr/>
        </p:nvSpPr>
        <p:spPr bwMode="auto">
          <a:xfrm>
            <a:off x="6729678" y="4484688"/>
            <a:ext cx="762000" cy="2129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28" name="Rectangle 102">
            <a:extLst>
              <a:ext uri="{FF2B5EF4-FFF2-40B4-BE49-F238E27FC236}">
                <a16:creationId xmlns:a16="http://schemas.microsoft.com/office/drawing/2014/main" id="{A7B47EE3-F973-4C43-A245-5073D308A4FF}"/>
              </a:ext>
            </a:extLst>
          </p:cNvPr>
          <p:cNvSpPr/>
          <p:nvPr/>
        </p:nvSpPr>
        <p:spPr bwMode="auto">
          <a:xfrm>
            <a:off x="6729678" y="4697678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8</a:t>
            </a:r>
          </a:p>
        </p:txBody>
      </p:sp>
      <p:sp>
        <p:nvSpPr>
          <p:cNvPr id="129" name="Rectangle 103">
            <a:extLst>
              <a:ext uri="{FF2B5EF4-FFF2-40B4-BE49-F238E27FC236}">
                <a16:creationId xmlns:a16="http://schemas.microsoft.com/office/drawing/2014/main" id="{19878513-D863-F14C-A629-82F40FD473FF}"/>
              </a:ext>
            </a:extLst>
          </p:cNvPr>
          <p:cNvSpPr/>
          <p:nvPr/>
        </p:nvSpPr>
        <p:spPr bwMode="auto">
          <a:xfrm>
            <a:off x="6729678" y="4909345"/>
            <a:ext cx="762000" cy="2129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t>PP 9</a:t>
            </a:r>
          </a:p>
        </p:txBody>
      </p:sp>
      <p:sp>
        <p:nvSpPr>
          <p:cNvPr id="130" name="Rectangle 110">
            <a:extLst>
              <a:ext uri="{FF2B5EF4-FFF2-40B4-BE49-F238E27FC236}">
                <a16:creationId xmlns:a16="http://schemas.microsoft.com/office/drawing/2014/main" id="{2E10A045-0237-4A4E-A255-352E9A0DCD32}"/>
              </a:ext>
            </a:extLst>
          </p:cNvPr>
          <p:cNvSpPr/>
          <p:nvPr/>
        </p:nvSpPr>
        <p:spPr bwMode="auto">
          <a:xfrm>
            <a:off x="6731000" y="5118366"/>
            <a:ext cx="762000" cy="21298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33" b="1" dirty="0">
              <a:solidFill>
                <a:srgbClr val="000000"/>
              </a:solidFill>
              <a:latin typeface="Comic Sans MS"/>
              <a:ea typeface="宋体" panose="02010600030101010101" pitchFamily="2" charset="-122"/>
            </a:endParaRPr>
          </a:p>
        </p:txBody>
      </p:sp>
      <p:sp>
        <p:nvSpPr>
          <p:cNvPr id="131" name="Rectangle 111">
            <a:extLst>
              <a:ext uri="{FF2B5EF4-FFF2-40B4-BE49-F238E27FC236}">
                <a16:creationId xmlns:a16="http://schemas.microsoft.com/office/drawing/2014/main" id="{0BE1C2A3-7D1D-2E49-AD3E-B2A6CB078B74}"/>
              </a:ext>
            </a:extLst>
          </p:cNvPr>
          <p:cNvSpPr/>
          <p:nvPr/>
        </p:nvSpPr>
        <p:spPr bwMode="auto">
          <a:xfrm>
            <a:off x="6731000" y="5331354"/>
            <a:ext cx="762000" cy="212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dirty="0">
                <a:solidFill>
                  <a:srgbClr val="000000"/>
                </a:solidFill>
                <a:latin typeface="Comic Sans MS"/>
                <a:ea typeface="宋体" panose="02010600030101010101" pitchFamily="2" charset="-122"/>
              </a:rPr>
              <a:t>PP 11</a:t>
            </a:r>
          </a:p>
        </p:txBody>
      </p:sp>
      <p:cxnSp>
        <p:nvCxnSpPr>
          <p:cNvPr id="132" name="Straight Arrow Connector 113">
            <a:extLst>
              <a:ext uri="{FF2B5EF4-FFF2-40B4-BE49-F238E27FC236}">
                <a16:creationId xmlns:a16="http://schemas.microsoft.com/office/drawing/2014/main" id="{DE6D6ED6-FF61-5F46-A755-CC6042C811AC}"/>
              </a:ext>
            </a:extLst>
          </p:cNvPr>
          <p:cNvCxnSpPr>
            <a:cxnSpLocks noChangeShapeType="1"/>
            <a:stCxn id="70" idx="3"/>
            <a:endCxn id="126" idx="1"/>
          </p:cNvCxnSpPr>
          <p:nvPr/>
        </p:nvCxnSpPr>
        <p:spPr bwMode="auto">
          <a:xfrm>
            <a:off x="5368396" y="3111500"/>
            <a:ext cx="1361282" cy="127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traight Arrow Connector 115">
            <a:extLst>
              <a:ext uri="{FF2B5EF4-FFF2-40B4-BE49-F238E27FC236}">
                <a16:creationId xmlns:a16="http://schemas.microsoft.com/office/drawing/2014/main" id="{B370D75E-7EBA-274A-920F-62E83F23B266}"/>
              </a:ext>
            </a:extLst>
          </p:cNvPr>
          <p:cNvCxnSpPr>
            <a:cxnSpLocks noChangeShapeType="1"/>
            <a:stCxn id="73" idx="3"/>
            <a:endCxn id="124" idx="1"/>
          </p:cNvCxnSpPr>
          <p:nvPr/>
        </p:nvCxnSpPr>
        <p:spPr bwMode="auto">
          <a:xfrm>
            <a:off x="5368396" y="3365500"/>
            <a:ext cx="1361282" cy="58869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17">
            <a:extLst>
              <a:ext uri="{FF2B5EF4-FFF2-40B4-BE49-F238E27FC236}">
                <a16:creationId xmlns:a16="http://schemas.microsoft.com/office/drawing/2014/main" id="{5A1BDAD8-E213-184E-A770-5B63AC6954B7}"/>
              </a:ext>
            </a:extLst>
          </p:cNvPr>
          <p:cNvCxnSpPr>
            <a:cxnSpLocks noChangeShapeType="1"/>
            <a:stCxn id="76" idx="3"/>
            <a:endCxn id="122" idx="1"/>
          </p:cNvCxnSpPr>
          <p:nvPr/>
        </p:nvCxnSpPr>
        <p:spPr bwMode="auto">
          <a:xfrm flipV="1">
            <a:off x="5368396" y="3522928"/>
            <a:ext cx="1361282" cy="9657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Straight Arrow Connector 119">
            <a:extLst>
              <a:ext uri="{FF2B5EF4-FFF2-40B4-BE49-F238E27FC236}">
                <a16:creationId xmlns:a16="http://schemas.microsoft.com/office/drawing/2014/main" id="{5DA098DA-4A54-584C-A4A1-C9942C1CF5F3}"/>
              </a:ext>
            </a:extLst>
          </p:cNvPr>
          <p:cNvCxnSpPr>
            <a:cxnSpLocks noChangeShapeType="1"/>
            <a:stCxn id="91" idx="3"/>
            <a:endCxn id="129" idx="1"/>
          </p:cNvCxnSpPr>
          <p:nvPr/>
        </p:nvCxnSpPr>
        <p:spPr bwMode="auto">
          <a:xfrm>
            <a:off x="5371042" y="4951678"/>
            <a:ext cx="1358636" cy="63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Arrow Connector 121">
            <a:extLst>
              <a:ext uri="{FF2B5EF4-FFF2-40B4-BE49-F238E27FC236}">
                <a16:creationId xmlns:a16="http://schemas.microsoft.com/office/drawing/2014/main" id="{7D4D040C-7066-D74A-B25C-48F449A26755}"/>
              </a:ext>
            </a:extLst>
          </p:cNvPr>
          <p:cNvCxnSpPr>
            <a:cxnSpLocks noChangeShapeType="1"/>
            <a:stCxn id="94" idx="3"/>
            <a:endCxn id="126" idx="1"/>
          </p:cNvCxnSpPr>
          <p:nvPr/>
        </p:nvCxnSpPr>
        <p:spPr bwMode="auto">
          <a:xfrm flipV="1">
            <a:off x="5371042" y="4382824"/>
            <a:ext cx="1358636" cy="82285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Straight Arrow Connector 123">
            <a:extLst>
              <a:ext uri="{FF2B5EF4-FFF2-40B4-BE49-F238E27FC236}">
                <a16:creationId xmlns:a16="http://schemas.microsoft.com/office/drawing/2014/main" id="{270BE4F9-FA4A-7A4C-A75B-252E3E90D958}"/>
              </a:ext>
            </a:extLst>
          </p:cNvPr>
          <p:cNvCxnSpPr>
            <a:cxnSpLocks noChangeShapeType="1"/>
            <a:stCxn id="107" idx="3"/>
            <a:endCxn id="131" idx="1"/>
          </p:cNvCxnSpPr>
          <p:nvPr/>
        </p:nvCxnSpPr>
        <p:spPr bwMode="auto">
          <a:xfrm flipV="1">
            <a:off x="5371042" y="5438511"/>
            <a:ext cx="1359958" cy="2116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4">
            <a:extLst>
              <a:ext uri="{FF2B5EF4-FFF2-40B4-BE49-F238E27FC236}">
                <a16:creationId xmlns:a16="http://schemas.microsoft.com/office/drawing/2014/main" id="{C2EB134B-376F-0941-9D6E-95D9E6C60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556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GB" altLang="zh-CN" sz="1500" b="1" dirty="0" err="1">
                <a:solidFill>
                  <a:srgbClr val="000000"/>
                </a:solidFill>
                <a:latin typeface="+mn-ea"/>
              </a:rPr>
              <a:t>i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:</a:t>
            </a:r>
          </a:p>
        </p:txBody>
      </p:sp>
      <p:sp>
        <p:nvSpPr>
          <p:cNvPr id="95" name="Text Box 20">
            <a:extLst>
              <a:ext uri="{FF2B5EF4-FFF2-40B4-BE49-F238E27FC236}">
                <a16:creationId xmlns:a16="http://schemas.microsoft.com/office/drawing/2014/main" id="{64B7AE03-F6E4-EF4B-B3F4-A4C4AB9F5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597136"/>
            <a:ext cx="706710" cy="27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88000"/>
              </a:lnSpc>
              <a:spcBef>
                <a:spcPts val="50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进程</a:t>
            </a:r>
            <a:r>
              <a:rPr lang="en-GB" altLang="zh-CN" sz="1500" b="1" dirty="0">
                <a:solidFill>
                  <a:srgbClr val="000000"/>
                </a:solidFill>
                <a:latin typeface="+mn-ea"/>
              </a:rPr>
              <a:t> j:</a:t>
            </a:r>
          </a:p>
        </p:txBody>
      </p:sp>
      <p:sp>
        <p:nvSpPr>
          <p:cNvPr id="96" name="Rectangle 4">
            <a:extLst>
              <a:ext uri="{FF2B5EF4-FFF2-40B4-BE49-F238E27FC236}">
                <a16:creationId xmlns:a16="http://schemas.microsoft.com/office/drawing/2014/main" id="{B439ACD5-2A5A-AA43-9AAD-053EF98D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78" y="2601937"/>
            <a:ext cx="1397000" cy="30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5300" tIns="36900" rIns="75300" bIns="369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zh-CN" altLang="en-US" sz="1500" b="1" dirty="0">
                <a:solidFill>
                  <a:srgbClr val="000000"/>
                </a:solidFill>
                <a:latin typeface="+mn-ea"/>
              </a:rPr>
              <a:t>物理</a:t>
            </a:r>
            <a:r>
              <a:rPr lang="zh-CN" altLang="en-GB" sz="1500" b="1" dirty="0">
                <a:solidFill>
                  <a:srgbClr val="000000"/>
                </a:solidFill>
                <a:latin typeface="+mn-ea"/>
              </a:rPr>
              <a:t>地址空间</a:t>
            </a:r>
            <a:endParaRPr lang="en-GB" altLang="zh-CN" sz="15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107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EE724-1573-534E-8C27-85C46768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7D20D-7ABB-1D41-9CBA-E0A3B19C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启动时，页表机制开启的一刻，发生了什么？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C1D18E-792E-6A42-9C18-5C3CC109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C9E71-2A77-C853-60C8-FB6E5C54354D}"/>
              </a:ext>
            </a:extLst>
          </p:cNvPr>
          <p:cNvSpPr txBox="1"/>
          <p:nvPr/>
        </p:nvSpPr>
        <p:spPr>
          <a:xfrm>
            <a:off x="1190625" y="2705100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页表怎么设置？页表开启之前的代码是没有地址翻译的，下一条就有了</a:t>
            </a:r>
          </a:p>
        </p:txBody>
      </p:sp>
    </p:spTree>
    <p:extLst>
      <p:ext uri="{BB962C8B-B14F-4D97-AF65-F5344CB8AC3E}">
        <p14:creationId xmlns:p14="http://schemas.microsoft.com/office/powerpoint/2010/main" val="8598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启动过程与系统初始化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45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CD27-2B49-C948-B8CD-AC74D9A4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启动：一个复杂的过程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54406-708C-E94E-A140-60A71C6C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为什么用</a:t>
            </a:r>
            <a:r>
              <a:rPr kumimoji="1" lang="en-US" altLang="zh-CN" sz="2000" dirty="0"/>
              <a:t>“boot”</a:t>
            </a:r>
            <a:r>
              <a:rPr kumimoji="1" lang="zh-CN" altLang="en-US" sz="2000" dirty="0"/>
              <a:t>表示启动</a:t>
            </a:r>
            <a:r>
              <a:rPr kumimoji="1" lang="en-US" altLang="zh-CN" sz="2000" dirty="0"/>
              <a:t>?</a:t>
            </a:r>
          </a:p>
          <a:p>
            <a:pPr lvl="1"/>
            <a:r>
              <a:rPr kumimoji="1" lang="en-US" altLang="zh-CN" sz="2000" dirty="0"/>
              <a:t>Boot</a:t>
            </a:r>
            <a:r>
              <a:rPr kumimoji="1" lang="zh-CN" altLang="en-US" sz="2000" dirty="0"/>
              <a:t>源自</a:t>
            </a:r>
            <a:r>
              <a:rPr kumimoji="1" lang="en-US" altLang="zh-CN" sz="2000" dirty="0"/>
              <a:t>bootstrap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鞋带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"pull oneself up by one's bootstraps"</a:t>
            </a:r>
          </a:p>
          <a:p>
            <a:pPr lvl="2"/>
            <a:r>
              <a:rPr kumimoji="1" lang="zh-CN" altLang="en" sz="1800" dirty="0"/>
              <a:t>通过</a:t>
            </a:r>
            <a:r>
              <a:rPr kumimoji="1" lang="zh-CN" altLang="en-US" sz="1800" dirty="0"/>
              <a:t>拽鞋带，把自己拉起来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BE01-8D6E-7148-9DCE-97B7D3D5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027CB3-9C3A-314B-B5D3-BBF55E5D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340"/>
            <a:ext cx="1963936" cy="16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1AF96B-3EAB-E045-A502-AB3314B7A619}"/>
              </a:ext>
            </a:extLst>
          </p:cNvPr>
          <p:cNvSpPr/>
          <p:nvPr/>
        </p:nvSpPr>
        <p:spPr>
          <a:xfrm>
            <a:off x="608268" y="3365836"/>
            <a:ext cx="7927464" cy="203132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en" altLang="zh-CN" i="1" dirty="0"/>
              <a:t>The computer term bootstrap began as a metaphor in the 1950s. In computers, pressing a bootstrap button caused a hardwired program to read a bootstrap program from an input unit. The computer would then execute the bootstrap program, which caused it to read more program instructions. It became a self-sustaining process that proceeded without external help from manually entered instructions. As a computing term, bootstrap has been used since at least 1953.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8816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864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BE98B-DAFA-2548-8318-C801B375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从计算机上电到内核开始运行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2EC99-C5CE-5640-ABA3-931EF337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上电后，开始执行</a:t>
            </a:r>
            <a:r>
              <a:rPr kumimoji="1" lang="en-US" altLang="zh-CN" sz="1800" dirty="0"/>
              <a:t>BIOS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ROM</a:t>
            </a:r>
            <a:r>
              <a:rPr kumimoji="1" lang="zh-CN" altLang="en-US" sz="1800" dirty="0"/>
              <a:t>中的代码（早期设备）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自检（</a:t>
            </a:r>
            <a:r>
              <a:rPr kumimoji="1" lang="en-US" altLang="zh-CN" sz="1600" dirty="0"/>
              <a:t>POST: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Power-On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Self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Test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找到第一个可启动设备（如第一块磁盘）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>
                <a:highlight>
                  <a:srgbClr val="FFFF00"/>
                </a:highlight>
              </a:rPr>
              <a:t>将可启动设备的第一个块（</a:t>
            </a:r>
            <a:r>
              <a:rPr kumimoji="1" lang="en" altLang="zh-CN" sz="1600" dirty="0">
                <a:highlight>
                  <a:srgbClr val="FFFF00"/>
                </a:highlight>
              </a:rPr>
              <a:t>Master Boot Record </a:t>
            </a:r>
            <a:r>
              <a:rPr kumimoji="1" lang="zh-CN" altLang="en-US" sz="1600" dirty="0">
                <a:highlight>
                  <a:srgbClr val="FFFF00"/>
                </a:highlight>
              </a:rPr>
              <a:t>）大小是</a:t>
            </a:r>
            <a:r>
              <a:rPr kumimoji="1" lang="en-US" altLang="zh-CN" sz="1600" dirty="0">
                <a:highlight>
                  <a:srgbClr val="FFFF00"/>
                </a:highlight>
              </a:rPr>
              <a:t>512</a:t>
            </a:r>
            <a:r>
              <a:rPr kumimoji="1" lang="zh-CN" altLang="en-US" sz="1600" dirty="0">
                <a:highlight>
                  <a:srgbClr val="FFFF00"/>
                </a:highlight>
              </a:rPr>
              <a:t>个字节</a:t>
            </a:r>
            <a:r>
              <a:rPr kumimoji="1" lang="zh-CN" altLang="en-US" sz="1600" dirty="0"/>
              <a:t>加载到内存固定地址中</a:t>
            </a:r>
            <a:endParaRPr kumimoji="1" lang="en-US" altLang="zh-CN" sz="1200" dirty="0"/>
          </a:p>
          <a:p>
            <a:pPr marL="857250" lvl="1" indent="-457200"/>
            <a:r>
              <a:rPr kumimoji="1" lang="zh-CN" altLang="en-US" sz="1600" dirty="0"/>
              <a:t>跳转到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的内存地址（</a:t>
            </a:r>
            <a:r>
              <a:rPr kumimoji="1" lang="en-US" altLang="zh-CN" sz="1600" dirty="0"/>
              <a:t>MBR</a:t>
            </a:r>
            <a:r>
              <a:rPr kumimoji="1" lang="zh-CN" altLang="en-US" sz="1600" dirty="0"/>
              <a:t>中包含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1800" dirty="0"/>
              <a:t>bootloader</a:t>
            </a:r>
            <a:r>
              <a:rPr kumimoji="1" lang="zh-CN" altLang="en-US" sz="1800" dirty="0"/>
              <a:t>开始执行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将内核的二进制文件从启动设备加载到内存中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若内核文件是压缩包，则对其进行解压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跳转到（解压后的）内核加载地址（物理地址）并继续执行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内核代码开始执行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35E554-88D7-4446-B227-289B7C3E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26" name="Picture 2" descr="PC Computer Boot BIOS POST Beep Codes – Find Thingy">
            <a:extLst>
              <a:ext uri="{FF2B5EF4-FFF2-40B4-BE49-F238E27FC236}">
                <a16:creationId xmlns:a16="http://schemas.microsoft.com/office/drawing/2014/main" id="{C72FEFA6-1DBC-9746-9929-BA69768C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79087"/>
            <a:ext cx="2132753" cy="15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55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AEBA5-2447-6C41-9187-8FEDCD2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实例：树莓派</a:t>
            </a:r>
            <a:r>
              <a:rPr kumimoji="1" lang="en-US" altLang="zh-CN" dirty="0"/>
              <a:t>bootloader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ABAAD-4335-9144-8A5D-700C09B3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8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树莓派：上电后真正运行的第一行代码（没有</a:t>
            </a:r>
            <a:r>
              <a:rPr kumimoji="1" lang="en-US" altLang="zh-CN" sz="2400" dirty="0"/>
              <a:t>BIOS</a:t>
            </a:r>
            <a:r>
              <a:rPr kumimoji="1"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板子上电后固定从</a:t>
            </a:r>
            <a:r>
              <a:rPr lang="en-US" altLang="zh-CN" sz="2000" dirty="0"/>
              <a:t>0x0</a:t>
            </a:r>
            <a:r>
              <a:rPr lang="zh-CN" altLang="en-US" sz="2000" dirty="0"/>
              <a:t>地址运行</a:t>
            </a:r>
            <a:r>
              <a:rPr lang="en" altLang="zh-CN" sz="2000" dirty="0"/>
              <a:t>firmware</a:t>
            </a:r>
            <a:r>
              <a:rPr lang="zh-CN" altLang="en-US" sz="2000" dirty="0"/>
              <a:t>（也称 </a:t>
            </a:r>
            <a:r>
              <a:rPr lang="en-US" altLang="zh-CN" sz="2000" dirty="0"/>
              <a:t>bootloader</a:t>
            </a:r>
            <a:r>
              <a:rPr lang="zh-CN" altLang="en-US" sz="2000" dirty="0"/>
              <a:t>）</a:t>
            </a:r>
            <a:endParaRPr lang="en" altLang="zh-CN" sz="2000" dirty="0"/>
          </a:p>
          <a:p>
            <a:pPr lvl="2"/>
            <a:r>
              <a:rPr lang="en-US" altLang="zh-CN" sz="1600" dirty="0"/>
              <a:t>firmware</a:t>
            </a:r>
            <a:r>
              <a:rPr lang="zh-CN" altLang="en-US" sz="1600" dirty="0"/>
              <a:t>放在</a:t>
            </a:r>
            <a:r>
              <a:rPr lang="en-US" altLang="zh-CN" sz="1600" dirty="0"/>
              <a:t>SD</a:t>
            </a:r>
            <a:r>
              <a:rPr lang="zh-CN" altLang="en-US" sz="1600" dirty="0"/>
              <a:t>卡</a:t>
            </a:r>
            <a:r>
              <a:rPr lang="zh-CN" altLang="en" sz="1600" dirty="0"/>
              <a:t>中</a:t>
            </a:r>
            <a:endParaRPr lang="en-US" altLang="zh-CN" sz="1600" dirty="0"/>
          </a:p>
          <a:p>
            <a:pPr lvl="1"/>
            <a:r>
              <a:rPr lang="zh-CN" altLang="en-US" sz="2000" dirty="0"/>
              <a:t>然后再由这段代码去初始化</a:t>
            </a:r>
            <a:r>
              <a:rPr lang="en" altLang="zh-CN" sz="2000" dirty="0"/>
              <a:t>CPU</a:t>
            </a:r>
            <a:r>
              <a:rPr lang="zh-CN" altLang="en" sz="2000" dirty="0"/>
              <a:t>、</a:t>
            </a:r>
            <a:r>
              <a:rPr lang="en" altLang="zh-CN" sz="2000" dirty="0"/>
              <a:t>SDRAM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lvl="1"/>
            <a:r>
              <a:rPr lang="zh-CN" altLang="en-US" sz="2000" dirty="0"/>
              <a:t>最后再加载内核、根文件系统到内存，实现系统启动</a:t>
            </a:r>
            <a:endParaRPr lang="en-US" altLang="zh-CN" sz="2000" dirty="0"/>
          </a:p>
          <a:p>
            <a:r>
              <a:rPr lang="zh-CN" altLang="en-US" sz="2400" dirty="0"/>
              <a:t>不同主板厂商的实现可以不同</a:t>
            </a:r>
            <a:endParaRPr lang="en-US" altLang="zh-CN" sz="2400" dirty="0"/>
          </a:p>
          <a:p>
            <a:pPr lvl="1"/>
            <a:r>
              <a:rPr lang="zh-CN" altLang="en-US" sz="2000" dirty="0"/>
              <a:t>这部分代码由主板厂商提供，使用人员通常不用关心</a:t>
            </a:r>
            <a:endParaRPr lang="en-US" altLang="zh-CN" sz="2000" dirty="0"/>
          </a:p>
          <a:p>
            <a:pPr lvl="1"/>
            <a:r>
              <a:rPr lang="zh-CN" altLang="en-US" sz="2000" dirty="0">
                <a:highlight>
                  <a:srgbClr val="FFFF00"/>
                </a:highlight>
              </a:rPr>
              <a:t>树莓派的启动比较特殊：第一行代码由</a:t>
            </a:r>
            <a:r>
              <a:rPr lang="en-US" altLang="zh-CN" sz="2000" dirty="0">
                <a:highlight>
                  <a:srgbClr val="FFFF00"/>
                </a:highlight>
              </a:rPr>
              <a:t>GPU</a:t>
            </a:r>
            <a:r>
              <a:rPr lang="zh-CN" altLang="en-US" sz="2000" dirty="0">
                <a:highlight>
                  <a:srgbClr val="FFFF00"/>
                </a:highlight>
              </a:rPr>
              <a:t>运行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2000" dirty="0"/>
              <a:t>不同版本的树莓派也可能不一样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5A469F-0C14-EB41-9548-D06E840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14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3FE34-58AD-4545-BFA6-3B38CB23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树莓派的启动</a:t>
            </a:r>
            <a:r>
              <a:rPr kumimoji="1" lang="en-US" altLang="zh-CN" dirty="0"/>
              <a:t>3</a:t>
            </a:r>
            <a:r>
              <a:rPr kumimoji="1" lang="zh-CN" altLang="en-US" dirty="0"/>
              <a:t>阶段（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4E5B9-65D3-C54F-96B4-CCEAE232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Step-1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/>
              <a:t>0x0</a:t>
            </a:r>
            <a:r>
              <a:rPr kumimoji="1" lang="zh-CN" altLang="en-US" sz="1800" dirty="0"/>
              <a:t>地址的</a:t>
            </a:r>
            <a:r>
              <a:rPr kumimoji="1" lang="en-US" altLang="zh-CN" sz="1800" dirty="0"/>
              <a:t>firmware</a:t>
            </a:r>
            <a:r>
              <a:rPr kumimoji="1" lang="zh-CN" altLang="en-US" sz="1800" dirty="0"/>
              <a:t>，将将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Step-2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Step-3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kernel.img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zh-CN" altLang="en-US" sz="2000" dirty="0"/>
              <a:t>然后，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 跳转到 </a:t>
            </a:r>
            <a:r>
              <a:rPr kumimoji="1" lang="en-US" altLang="zh-CN" sz="2000" dirty="0" err="1"/>
              <a:t>kernel.img</a:t>
            </a:r>
            <a:r>
              <a:rPr kumimoji="1" lang="zh-CN" altLang="en-US" sz="2000" dirty="0"/>
              <a:t>，开始真正运行内核代码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EB846-7F2F-D748-96F2-7DDA3523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340A11-EDAE-844C-A381-5A5BBF2A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内核入口函数位置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0068F-CB99-AF43-9A02-34084C21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CPU</a:t>
            </a:r>
            <a:r>
              <a:rPr lang="zh-CN" altLang="en-US" sz="2000" dirty="0"/>
              <a:t>从预定义的</a:t>
            </a:r>
            <a:r>
              <a:rPr lang="en-US" altLang="zh-CN" sz="2000" u="sng" dirty="0"/>
              <a:t>RAM</a:t>
            </a:r>
            <a:r>
              <a:rPr lang="zh-CN" altLang="en-US" sz="2000" u="sng" dirty="0"/>
              <a:t>地址</a:t>
            </a:r>
            <a:r>
              <a:rPr lang="zh-CN" altLang="en-US" sz="2000" dirty="0"/>
              <a:t>读取第一行代码，由硬件厂商决定</a:t>
            </a:r>
            <a:endParaRPr lang="en-US" altLang="zh-CN" sz="2000" dirty="0"/>
          </a:p>
          <a:p>
            <a:pPr lvl="1"/>
            <a:r>
              <a:rPr lang="zh-CN" altLang="en-US" sz="2000" dirty="0"/>
              <a:t>树莓派：</a:t>
            </a:r>
            <a:r>
              <a:rPr lang="en-US" altLang="zh-CN" sz="2000" dirty="0"/>
              <a:t>32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</a:t>
            </a:r>
            <a:r>
              <a:rPr lang="zh-CN" altLang="en-US" sz="2000" dirty="0"/>
              <a:t>，</a:t>
            </a:r>
            <a:r>
              <a:rPr lang="en-US" altLang="zh-CN" sz="2000" dirty="0"/>
              <a:t>64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922210-27B9-F646-A320-177E0AA8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41CCC-B4EF-CB48-A408-1B6E1186D38D}"/>
              </a:ext>
            </a:extLst>
          </p:cNvPr>
          <p:cNvSpPr/>
          <p:nvPr/>
        </p:nvSpPr>
        <p:spPr>
          <a:xfrm>
            <a:off x="1187624" y="5142011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dirty="0">
                <a:hlinkClick r:id="rId3"/>
              </a:rPr>
              <a:t>https://www.raspberrypi.org/documentation/configuration/config-txt/boot.m</a:t>
            </a:r>
            <a:r>
              <a:rPr lang="en-US" altLang="zh-CN" sz="1400" dirty="0">
                <a:hlinkClick r:id="rId3"/>
              </a:rPr>
              <a:t>d</a:t>
            </a:r>
            <a:r>
              <a:rPr lang="zh-CN" altLang="en-US" sz="14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BBF31-F955-7344-92B1-331F6DEC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091155"/>
            <a:ext cx="6768752" cy="19794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EBEAE0-3495-BB48-B3F8-34E07165980C}"/>
              </a:ext>
            </a:extLst>
          </p:cNvPr>
          <p:cNvSpPr txBox="1"/>
          <p:nvPr/>
        </p:nvSpPr>
        <p:spPr>
          <a:xfrm>
            <a:off x="6553200" y="2218785"/>
            <a:ext cx="2016224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：这是什么地址？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969A150-EDEF-BB4A-8533-03942B6B3E7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84168" y="2067340"/>
            <a:ext cx="469032" cy="320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D518BCF-C7F5-8E43-1FC3-A3CC31B04F5D}"/>
              </a:ext>
            </a:extLst>
          </p:cNvPr>
          <p:cNvSpPr txBox="1"/>
          <p:nvPr/>
        </p:nvSpPr>
        <p:spPr>
          <a:xfrm>
            <a:off x="6038850" y="676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139F4-8F18-24AE-A630-33C70EC197ED}"/>
              </a:ext>
            </a:extLst>
          </p:cNvPr>
          <p:cNvSpPr txBox="1"/>
          <p:nvPr/>
        </p:nvSpPr>
        <p:spPr>
          <a:xfrm>
            <a:off x="714375" y="2752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手册决定</a:t>
            </a:r>
          </a:p>
        </p:txBody>
      </p:sp>
    </p:spTree>
    <p:extLst>
      <p:ext uri="{BB962C8B-B14F-4D97-AF65-F5344CB8AC3E}">
        <p14:creationId xmlns:p14="http://schemas.microsoft.com/office/powerpoint/2010/main" val="48414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E12F194-24FD-48C8-8D1B-EC7D380A9C57}"/>
              </a:ext>
            </a:extLst>
          </p:cNvPr>
          <p:cNvSpPr/>
          <p:nvPr/>
        </p:nvSpPr>
        <p:spPr>
          <a:xfrm>
            <a:off x="1403653" y="2344507"/>
            <a:ext cx="7042124" cy="84433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20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ARMv8</a:t>
            </a:r>
            <a:r>
              <a:rPr kumimoji="1" lang="zh-CN" altLang="en-US" dirty="0"/>
              <a:t>架构下内核启动的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个主要任务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异常级别（特权级别）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内核通常运行在</a:t>
            </a:r>
            <a:r>
              <a:rPr kumimoji="1" lang="en-US" altLang="zh-CN" sz="1600" dirty="0"/>
              <a:t>EL1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上电后的异常级别不一定是</a:t>
            </a:r>
            <a:r>
              <a:rPr kumimoji="1" lang="en-US" altLang="zh-CN" sz="1600" dirty="0"/>
              <a:t>EL1</a:t>
            </a:r>
            <a:r>
              <a:rPr kumimoji="1" lang="zh-CN" altLang="en-US" sz="1600" dirty="0"/>
              <a:t>，如何</a:t>
            </a:r>
            <a:r>
              <a:rPr kumimoji="1" lang="zh-CN" altLang="en-US" sz="1600" dirty="0">
                <a:highlight>
                  <a:srgbClr val="FFFF00"/>
                </a:highlight>
              </a:rPr>
              <a:t>切换异常级别</a:t>
            </a:r>
            <a:r>
              <a:rPr kumimoji="1" lang="zh-CN" altLang="en-US" sz="1600" dirty="0"/>
              <a:t>？</a:t>
            </a:r>
            <a:endParaRPr kumimoji="1" lang="en-US" altLang="zh-CN" sz="16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设置页表并开启虚拟内存机制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页表究竟改如何具体配置？</a:t>
            </a:r>
            <a:endParaRPr kumimoji="1" lang="en-US" altLang="zh-CN" sz="16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难点：开启地址翻译的前一行指令使用物理地址，开启后立即使用虚拟地址，前后如何衔接？</a:t>
            </a:r>
            <a:endParaRPr kumimoji="1" lang="en-US" altLang="zh-CN" sz="16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kumimoji="1" lang="zh-CN" altLang="en-US" sz="1800" dirty="0"/>
              <a:t>设置异常向量表并打开中断</a:t>
            </a:r>
            <a:endParaRPr kumimoji="1" lang="en-US" altLang="zh-CN" sz="18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异常向量表如何配置？</a:t>
            </a:r>
            <a:endParaRPr kumimoji="1" lang="en-US" altLang="zh-CN" sz="1600" dirty="0"/>
          </a:p>
          <a:p>
            <a:pPr lvl="1">
              <a:lnSpc>
                <a:spcPct val="140000"/>
              </a:lnSpc>
            </a:pPr>
            <a:r>
              <a:rPr kumimoji="1" lang="zh-CN" altLang="en-US" sz="1600" dirty="0"/>
              <a:t>打开后，异常处理的指令流如何流动？</a:t>
            </a: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2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物理地址空间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2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Review</a:t>
            </a:r>
            <a:r>
              <a:rPr kumimoji="1" lang="zh-CN" altLang="en-US" dirty="0"/>
              <a:t>：虚拟地址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规则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8460" y="2541839"/>
                <a:ext cx="97447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5584" y="2541839"/>
                <a:ext cx="949115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1" name="TextBox 42">
                <a:extLst>
                  <a:ext uri="{FF2B5EF4-FFF2-40B4-BE49-F238E27FC236}">
                    <a16:creationId xmlns:a16="http://schemas.microsoft.com/office/drawing/2014/main" id="{E37F0B95-BA50-884A-A08D-FDA3E81324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5679" y="3086869"/>
                <a:ext cx="307975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600" b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324947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600" b="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64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98D8D-BB6B-4C42-8D9B-B9CB07EA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物理地址空间 </a:t>
            </a:r>
            <a:r>
              <a:rPr kumimoji="1" lang="en-US" altLang="zh-CN" dirty="0"/>
              <a:t>≠</a:t>
            </a:r>
            <a:r>
              <a:rPr kumimoji="1" lang="zh-CN" altLang="en-US" dirty="0"/>
              <a:t> 物理内存空间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9A39F-24A1-7741-A8D9-95DBA8B9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79296" cy="3771636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物理地址空间通常指：</a:t>
            </a:r>
            <a:r>
              <a:rPr kumimoji="1" lang="zh-CN" altLang="en-US" sz="2200" dirty="0">
                <a:highlight>
                  <a:srgbClr val="FFFF00"/>
                </a:highlight>
              </a:rPr>
              <a:t>系统总线地址空间</a:t>
            </a:r>
            <a:endParaRPr kumimoji="1" lang="en-US" altLang="zh-CN" sz="2200" dirty="0">
              <a:highlight>
                <a:srgbClr val="FFFF00"/>
              </a:highlight>
            </a:endParaRPr>
          </a:p>
          <a:p>
            <a:pPr lvl="1"/>
            <a:r>
              <a:rPr kumimoji="1" lang="zh-CN" altLang="en-US" sz="2000" dirty="0"/>
              <a:t>系统总线连接内存，也连接其他设备，每个设备都占一块地址空间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666F0-CA04-B04C-8DBF-D37D7304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Picture 4" descr="bus">
            <a:extLst>
              <a:ext uri="{FF2B5EF4-FFF2-40B4-BE49-F238E27FC236}">
                <a16:creationId xmlns:a16="http://schemas.microsoft.com/office/drawing/2014/main" id="{5FBC75E8-A30F-D642-B6D9-B5A394A3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81564"/>
            <a:ext cx="6624736" cy="262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3DDDCD-EBF8-3547-828B-761D449793BC}"/>
              </a:ext>
            </a:extLst>
          </p:cNvPr>
          <p:cNvSpPr txBox="1"/>
          <p:nvPr/>
        </p:nvSpPr>
        <p:spPr>
          <a:xfrm>
            <a:off x="423074" y="5233764"/>
            <a:ext cx="8258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from: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altLang="zh-CN" sz="1200" dirty="0">
                <a:solidFill>
                  <a:schemeClr val="bg1">
                    <a:lumMod val="50000"/>
                  </a:schemeClr>
                </a:solidFill>
              </a:rPr>
              <a:t>Principles of Computer System Design: 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61485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>
          <a:xfrm>
            <a:off x="611560" y="4318000"/>
            <a:ext cx="8456240" cy="8890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zh-CN" altLang="en-US" sz="2200" dirty="0"/>
              <a:t>总线上的设备可以向总线发起请求，称为事务（</a:t>
            </a:r>
            <a:r>
              <a:rPr lang="en-US" altLang="zh-CN" sz="2200" dirty="0"/>
              <a:t>Transaction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>
              <a:buFontTx/>
              <a:buNone/>
            </a:pPr>
            <a:r>
              <a:rPr lang="zh-CN" altLang="en-US" sz="2200" dirty="0"/>
              <a:t>处理器</a:t>
            </a:r>
            <a:r>
              <a:rPr lang="en-US" altLang="zh-CN" sz="2200" dirty="0"/>
              <a:t>-2</a:t>
            </a:r>
            <a:r>
              <a:rPr lang="zh-CN" altLang="en-US" sz="2200" dirty="0"/>
              <a:t>向总线发起事务</a:t>
            </a:r>
            <a:r>
              <a:rPr lang="en-US" altLang="zh-CN" sz="2200" dirty="0"/>
              <a:t> {1742, READ, 102}</a:t>
            </a:r>
            <a:r>
              <a:rPr lang="zh-CN" altLang="en-US" sz="2200" dirty="0"/>
              <a:t> ，总线上所有设备均可见</a:t>
            </a:r>
            <a:endParaRPr lang="en-US" altLang="zh-CN" sz="2200" dirty="0"/>
          </a:p>
        </p:txBody>
      </p:sp>
      <p:sp>
        <p:nvSpPr>
          <p:cNvPr id="297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2A25B8A8-15DF-194B-AC9C-F6D71756699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31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29702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703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5154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57200" y="4416772"/>
            <a:ext cx="8305800" cy="8890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内存</a:t>
            </a:r>
            <a:r>
              <a:rPr lang="en-US" altLang="zh-CN" sz="2400" dirty="0"/>
              <a:t>-1</a:t>
            </a:r>
            <a:r>
              <a:rPr lang="zh-CN" altLang="en-US" sz="2400" dirty="0"/>
              <a:t>发现地址在自己的范围（仅需检查地址高位即可）</a:t>
            </a:r>
            <a:endParaRPr lang="en-US" altLang="zh-CN" sz="2400" dirty="0"/>
          </a:p>
        </p:txBody>
      </p:sp>
      <p:sp>
        <p:nvSpPr>
          <p:cNvPr id="307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68064DD3-1284-054E-AE8B-47DB7962E9F1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32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0726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0729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 type="stealth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53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4369668"/>
            <a:ext cx="8534400" cy="12924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dirty="0"/>
              <a:t>内存</a:t>
            </a:r>
            <a:r>
              <a:rPr lang="en-US" altLang="zh-CN" sz="2200" dirty="0"/>
              <a:t>-1</a:t>
            </a:r>
            <a:r>
              <a:rPr lang="zh-CN" altLang="en-US" sz="2200" dirty="0"/>
              <a:t> </a:t>
            </a:r>
            <a:r>
              <a:rPr lang="en-US" altLang="zh-CN" sz="2200" dirty="0"/>
              <a:t>ACK</a:t>
            </a:r>
            <a:r>
              <a:rPr lang="zh-CN" altLang="en-US" sz="2200" dirty="0"/>
              <a:t>，处理器</a:t>
            </a:r>
            <a:r>
              <a:rPr lang="en-US" altLang="zh-CN" sz="2200" dirty="0"/>
              <a:t>-2</a:t>
            </a:r>
            <a:r>
              <a:rPr lang="zh-CN" altLang="en-US" sz="2200" dirty="0"/>
              <a:t>释放总线</a:t>
            </a:r>
            <a:endParaRPr lang="en-US" altLang="zh-CN" sz="2200" dirty="0"/>
          </a:p>
          <a:p>
            <a:pPr>
              <a:lnSpc>
                <a:spcPct val="100000"/>
              </a:lnSpc>
            </a:pPr>
            <a:r>
              <a:rPr lang="zh-CN" altLang="en-US" sz="2200" dirty="0"/>
              <a:t>内存</a:t>
            </a:r>
            <a:r>
              <a:rPr lang="en-US" altLang="zh-CN" sz="2200" dirty="0"/>
              <a:t>-1</a:t>
            </a:r>
            <a:r>
              <a:rPr lang="zh-CN" altLang="en-US" sz="2200" dirty="0"/>
              <a:t>在内部读取位于</a:t>
            </a:r>
            <a:r>
              <a:rPr lang="en-US" altLang="zh-CN" sz="2200" dirty="0"/>
              <a:t>1742</a:t>
            </a:r>
            <a:r>
              <a:rPr lang="zh-CN" altLang="en-US" sz="2200" dirty="0"/>
              <a:t>地址的数据</a:t>
            </a:r>
            <a:endParaRPr lang="en-US" altLang="zh-CN" sz="2200" dirty="0"/>
          </a:p>
        </p:txBody>
      </p:sp>
      <p:sp>
        <p:nvSpPr>
          <p:cNvPr id="317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B50519C9-3583-AB49-BA1B-1D3D335822BE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33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8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/>
          </a:bodyPr>
          <a:lstStyle/>
          <a:p>
            <a:r>
              <a:rPr lang="zh-CN" altLang="en-US" dirty="0"/>
              <a:t>内存</a:t>
            </a:r>
            <a:r>
              <a:rPr lang="en-US" altLang="zh-CN" dirty="0"/>
              <a:t>-1</a:t>
            </a:r>
            <a:r>
              <a:rPr lang="zh-CN" altLang="en-US" dirty="0"/>
              <a:t>向总线发起事务：</a:t>
            </a:r>
            <a:r>
              <a:rPr lang="en-US" altLang="zh-CN" dirty="0"/>
              <a:t> {102, value}</a:t>
            </a:r>
            <a:endParaRPr lang="en-US" altLang="zh-CN" sz="2400" dirty="0"/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3CF2FFC4-ADD4-3542-8FA4-55BE03301A71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34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2774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2776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4732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-2</a:t>
            </a:r>
            <a:r>
              <a:rPr lang="zh-CN" altLang="en-US" dirty="0"/>
              <a:t>正在等待结果，将数据从总线复制到寄存器</a:t>
            </a:r>
            <a:r>
              <a:rPr lang="en-US" altLang="zh-CN" dirty="0"/>
              <a:t>R1</a:t>
            </a:r>
            <a:r>
              <a:rPr lang="zh-CN" altLang="en-US" dirty="0"/>
              <a:t>中</a:t>
            </a:r>
            <a:endParaRPr lang="en-US" altLang="zh-CN" sz="2400" dirty="0"/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AA2EFC4B-99C1-354E-B5F0-408C6FB9FEA7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35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cxnSp>
        <p:nvCxnSpPr>
          <p:cNvPr id="33798" name="Straight Connector 6"/>
          <p:cNvCxnSpPr>
            <a:cxnSpLocks noChangeShapeType="1"/>
          </p:cNvCxnSpPr>
          <p:nvPr/>
        </p:nvCxnSpPr>
        <p:spPr bwMode="auto">
          <a:xfrm>
            <a:off x="5410200" y="1841500"/>
            <a:ext cx="0" cy="25400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799" name="Straight Connector 7"/>
          <p:cNvCxnSpPr>
            <a:cxnSpLocks noChangeShapeType="1"/>
          </p:cNvCxnSpPr>
          <p:nvPr/>
        </p:nvCxnSpPr>
        <p:spPr bwMode="auto">
          <a:xfrm flipH="1">
            <a:off x="990600" y="2095500"/>
            <a:ext cx="7315200" cy="0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800" name="Rectangle 5"/>
          <p:cNvSpPr>
            <a:spLocks noChangeArrowheads="1"/>
          </p:cNvSpPr>
          <p:nvPr/>
        </p:nvSpPr>
        <p:spPr bwMode="auto">
          <a:xfrm>
            <a:off x="2305050" y="2413000"/>
            <a:ext cx="952500" cy="508000"/>
          </a:xfrm>
          <a:prstGeom prst="rect">
            <a:avLst/>
          </a:prstGeom>
          <a:noFill/>
          <a:ln w="1016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33801" name="Straight Connector 8"/>
          <p:cNvCxnSpPr>
            <a:cxnSpLocks noChangeShapeType="1"/>
          </p:cNvCxnSpPr>
          <p:nvPr/>
        </p:nvCxnSpPr>
        <p:spPr bwMode="auto">
          <a:xfrm>
            <a:off x="2819400" y="2095500"/>
            <a:ext cx="0" cy="279136"/>
          </a:xfrm>
          <a:prstGeom prst="line">
            <a:avLst/>
          </a:prstGeom>
          <a:noFill/>
          <a:ln w="101600">
            <a:solidFill>
              <a:srgbClr val="800000"/>
            </a:solidFill>
            <a:round/>
            <a:headEnd type="stealth" w="med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1636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0"/>
            <a:ext cx="8204200" cy="3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读内存示例</a:t>
            </a:r>
            <a:r>
              <a:rPr lang="en-US" altLang="zh-CN" dirty="0"/>
              <a:t>: LOAD 1742, R1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57200" y="4318000"/>
            <a:ext cx="8305800" cy="889000"/>
          </a:xfrm>
        </p:spPr>
        <p:txBody>
          <a:bodyPr>
            <a:normAutofit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-2</a:t>
            </a:r>
            <a:r>
              <a:rPr lang="zh-CN" altLang="en-US" dirty="0"/>
              <a:t> </a:t>
            </a:r>
            <a:r>
              <a:rPr lang="en-US" altLang="zh-CN" dirty="0"/>
              <a:t>ACK</a:t>
            </a:r>
            <a:r>
              <a:rPr lang="zh-CN" altLang="en-US" dirty="0"/>
              <a:t>，内存释放总线</a:t>
            </a:r>
            <a:endParaRPr lang="en-US" altLang="zh-CN" dirty="0"/>
          </a:p>
        </p:txBody>
      </p:sp>
      <p:sp>
        <p:nvSpPr>
          <p:cNvPr id="348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DE8FEA81-3295-5840-94F9-27A6917F632A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36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76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树莓派</a:t>
            </a:r>
            <a:r>
              <a:rPr lang="en-US" altLang="zh-CN" sz="3200" dirty="0"/>
              <a:t>3b+</a:t>
            </a:r>
            <a:r>
              <a:rPr lang="zh-CN" altLang="en-US" sz="3200" dirty="0"/>
              <a:t>地址布局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064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课程实验内核启动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13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86B71-8B09-FE4E-ACBD-68DFE2FC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启动代码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5CB3D-EE06-E94F-9B17-45DF7E65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608E91-CF2B-E845-965D-63EC449C1FE3}"/>
              </a:ext>
            </a:extLst>
          </p:cNvPr>
          <p:cNvSpPr txBox="1"/>
          <p:nvPr/>
        </p:nvSpPr>
        <p:spPr>
          <a:xfrm>
            <a:off x="611560" y="1288834"/>
            <a:ext cx="84249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➜ chcore-lab </a:t>
            </a:r>
            <a:r>
              <a:rPr lang="en-US" altLang="zh-CN" dirty="0"/>
              <a:t>$</a:t>
            </a:r>
            <a:r>
              <a:rPr lang="zh-CN" altLang="en-US" dirty="0"/>
              <a:t> cd kernel</a:t>
            </a:r>
            <a:r>
              <a:rPr lang="en-US" altLang="zh-CN" dirty="0"/>
              <a:t>/arch/aarch64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aarch64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</a:p>
          <a:p>
            <a:r>
              <a:rPr lang="en-US" altLang="zh-CN" dirty="0" err="1"/>
              <a:t>CMakeLists.txt</a:t>
            </a:r>
            <a:r>
              <a:rPr lang="en-US" altLang="zh-CN" dirty="0"/>
              <a:t> </a:t>
            </a:r>
            <a:r>
              <a:rPr lang="zh-CN" altLang="en-US" dirty="0"/>
              <a:t>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</a:t>
            </a:r>
            <a:r>
              <a:rPr lang="en-US" altLang="zh-CN" dirty="0"/>
              <a:t>     </a:t>
            </a:r>
            <a:r>
              <a:rPr lang="en-US" altLang="zh-CN" dirty="0" err="1"/>
              <a:t>head.S</a:t>
            </a:r>
            <a:r>
              <a:rPr lang="en-US" altLang="zh-CN" dirty="0"/>
              <a:t>     </a:t>
            </a:r>
            <a:r>
              <a:rPr lang="en-US" altLang="zh-CN" dirty="0" err="1"/>
              <a:t>main.c</a:t>
            </a:r>
            <a:r>
              <a:rPr lang="en-US" altLang="zh-CN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plat</a:t>
            </a:r>
            <a:r>
              <a:rPr lang="en-US" altLang="zh-CN" dirty="0"/>
              <a:t>       </a:t>
            </a:r>
            <a:r>
              <a:rPr lang="en-US" altLang="zh-CN" dirty="0" err="1"/>
              <a:t>tools.S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➜ 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 cd </a:t>
            </a:r>
            <a:r>
              <a:rPr lang="en-US" altLang="zh-CN" dirty="0"/>
              <a:t>arch/aarch64/boot/raspi3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raspi3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  <a:endParaRPr lang="en-US" altLang="zh-CN" dirty="0"/>
          </a:p>
          <a:p>
            <a:r>
              <a:rPr lang="en-US" altLang="zh-CN" dirty="0" err="1"/>
              <a:t>CMakeLists.txt</a:t>
            </a:r>
            <a:r>
              <a:rPr lang="zh-CN" altLang="en-US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firmware       include        </a:t>
            </a:r>
            <a:r>
              <a:rPr lang="en-US" altLang="zh-CN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peripherals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8BCA0F-1EE4-2C45-8D80-F986C5273CAD}"/>
              </a:ext>
            </a:extLst>
          </p:cNvPr>
          <p:cNvSpPr/>
          <p:nvPr/>
        </p:nvSpPr>
        <p:spPr>
          <a:xfrm>
            <a:off x="539552" y="4033683"/>
            <a:ext cx="8424936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两个涉及到的目录：</a:t>
            </a:r>
            <a:r>
              <a:rPr lang="en-US" altLang="zh-CN" b="1" dirty="0">
                <a:solidFill>
                  <a:schemeClr val="accent1"/>
                </a:solidFill>
              </a:rPr>
              <a:t>boot/raspi3</a:t>
            </a:r>
            <a:r>
              <a:rPr lang="zh-CN" altLang="en-US" b="1" dirty="0">
                <a:solidFill>
                  <a:schemeClr val="accent1"/>
                </a:solidFill>
              </a:rPr>
              <a:t> 和 </a:t>
            </a:r>
            <a:r>
              <a:rPr lang="en-US" altLang="zh-CN" b="1" dirty="0">
                <a:solidFill>
                  <a:schemeClr val="accent1"/>
                </a:solidFill>
              </a:rPr>
              <a:t>kernel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boot/raspi3</a:t>
            </a:r>
            <a:r>
              <a:rPr lang="zh-CN" altLang="en-US" sz="1600" dirty="0"/>
              <a:t>目录：</a:t>
            </a:r>
            <a:r>
              <a:rPr lang="en-US" altLang="zh-CN" sz="1600" dirty="0"/>
              <a:t>firmware</a:t>
            </a:r>
            <a:r>
              <a:rPr lang="zh-CN" altLang="en-US" sz="1600" dirty="0"/>
              <a:t>（</a:t>
            </a:r>
            <a:r>
              <a:rPr lang="en-US" altLang="zh-CN" sz="1600" dirty="0"/>
              <a:t>bootloader</a:t>
            </a:r>
            <a:r>
              <a:rPr lang="zh-CN" altLang="en-US" sz="1600" dirty="0"/>
              <a:t>），其余编译后放在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init</a:t>
            </a:r>
            <a:r>
              <a:rPr lang="zh-CN" altLang="en-US" sz="1600" dirty="0"/>
              <a:t> 段（低地址范围）</a:t>
            </a:r>
            <a:endParaRPr lang="en-US" altLang="zh-CN" sz="16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kernel</a:t>
            </a:r>
            <a:r>
              <a:rPr lang="zh-CN" altLang="en-US" sz="1600" dirty="0"/>
              <a:t>目录：编译后放在 </a:t>
            </a:r>
            <a:r>
              <a:rPr lang="en-US" altLang="zh-CN" sz="1600" dirty="0"/>
              <a:t>.text</a:t>
            </a:r>
            <a:r>
              <a:rPr lang="zh-CN" altLang="en-US" sz="1600" dirty="0"/>
              <a:t> 段（高地址范围），</a:t>
            </a:r>
            <a:r>
              <a:rPr lang="en-US" altLang="zh-CN" sz="1600" dirty="0"/>
              <a:t>kernel</a:t>
            </a:r>
            <a:r>
              <a:rPr lang="zh-CN" altLang="en-US" sz="1600" dirty="0"/>
              <a:t>初始化代码入口在</a:t>
            </a:r>
            <a:r>
              <a:rPr lang="en-US" altLang="zh-CN" sz="1600" dirty="0"/>
              <a:t>arch/aarch64</a:t>
            </a:r>
          </a:p>
        </p:txBody>
      </p:sp>
    </p:spTree>
    <p:extLst>
      <p:ext uri="{BB962C8B-B14F-4D97-AF65-F5344CB8AC3E}">
        <p14:creationId xmlns:p14="http://schemas.microsoft.com/office/powerpoint/2010/main" val="13474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Review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D8AAFC-B247-704E-8974-4EB6B6AF4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49" y="1273324"/>
            <a:ext cx="6817102" cy="43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9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4FD71-A67A-F44C-9B62-5EC085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内核的起始地址（编译脚本）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5E430-2F08-914C-A042-BF8AE799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57EE8C-381C-2E44-AABE-15B245763B6F}"/>
              </a:ext>
            </a:extLst>
          </p:cNvPr>
          <p:cNvSpPr/>
          <p:nvPr/>
        </p:nvSpPr>
        <p:spPr>
          <a:xfrm>
            <a:off x="5330130" y="1279930"/>
            <a:ext cx="3086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154B6-3E8C-9544-B90E-934D2785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0" y="1659154"/>
            <a:ext cx="4279900" cy="172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DF468A-0763-AB4C-BD94-B5B528E87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659154"/>
            <a:ext cx="3086100" cy="304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8E242F-D4AB-E84F-AD01-4935D248864C}"/>
              </a:ext>
            </a:extLst>
          </p:cNvPr>
          <p:cNvSpPr/>
          <p:nvPr/>
        </p:nvSpPr>
        <p:spPr>
          <a:xfrm>
            <a:off x="760698" y="1276432"/>
            <a:ext cx="4027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kernel/arch/aarch64/boot/raspi3/include/</a:t>
            </a:r>
            <a:r>
              <a:rPr lang="en-US" altLang="zh-CN" sz="1400" dirty="0" err="1">
                <a:solidFill>
                  <a:schemeClr val="accent1"/>
                </a:solidFill>
              </a:rPr>
              <a:t>image.h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7EBC-59EE-1444-80E8-CD6AF7C14788}"/>
              </a:ext>
            </a:extLst>
          </p:cNvPr>
          <p:cNvSpPr/>
          <p:nvPr/>
        </p:nvSpPr>
        <p:spPr>
          <a:xfrm>
            <a:off x="4535488" y="5083111"/>
            <a:ext cx="460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CMakeLists.txt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ABCAD5A-E0C4-AE4C-9EFC-E5A01B5D7133}"/>
              </a:ext>
            </a:extLst>
          </p:cNvPr>
          <p:cNvCxnSpPr/>
          <p:nvPr/>
        </p:nvCxnSpPr>
        <p:spPr>
          <a:xfrm>
            <a:off x="6444208" y="3386354"/>
            <a:ext cx="1224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EC786DE-8943-7F82-7AC1-CE2240B595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5" b="42026"/>
          <a:stretch/>
        </p:blipFill>
        <p:spPr>
          <a:xfrm>
            <a:off x="652140" y="3483548"/>
            <a:ext cx="4279900" cy="1501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EFEB13-7833-D93A-DEC2-9509BF187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470" r="23244"/>
          <a:stretch/>
        </p:blipFill>
        <p:spPr>
          <a:xfrm>
            <a:off x="652140" y="4940438"/>
            <a:ext cx="4279900" cy="713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91E5B8-C045-7CF3-BE38-8FC9377EA9FC}"/>
              </a:ext>
            </a:extLst>
          </p:cNvPr>
          <p:cNvSpPr txBox="1"/>
          <p:nvPr/>
        </p:nvSpPr>
        <p:spPr>
          <a:xfrm>
            <a:off x="1979712" y="39950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内核启动入口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274DCC-DF4F-57BD-3E39-55C0309010C3}"/>
              </a:ext>
            </a:extLst>
          </p:cNvPr>
          <p:cNvCxnSpPr/>
          <p:nvPr/>
        </p:nvCxnSpPr>
        <p:spPr>
          <a:xfrm flipH="1">
            <a:off x="3087708" y="3183154"/>
            <a:ext cx="2996460" cy="950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E5F7A30-CA5F-992B-F700-7F18D44B1670}"/>
              </a:ext>
            </a:extLst>
          </p:cNvPr>
          <p:cNvSpPr txBox="1"/>
          <p:nvPr/>
        </p:nvSpPr>
        <p:spPr>
          <a:xfrm>
            <a:off x="2413402" y="433587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编译出来各种</a:t>
            </a:r>
            <a:r>
              <a:rPr kumimoji="1" lang="en-US" altLang="zh-CN" dirty="0">
                <a:solidFill>
                  <a:srgbClr val="FF0000"/>
                </a:solidFill>
              </a:rPr>
              <a:t>.Ow</a:t>
            </a:r>
            <a:r>
              <a:rPr kumimoji="1" lang="zh-CN" altLang="en-US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01904B-2C69-D91B-D54B-7B10643AD5DB}"/>
              </a:ext>
            </a:extLst>
          </p:cNvPr>
          <p:cNvSpPr txBox="1"/>
          <p:nvPr/>
        </p:nvSpPr>
        <p:spPr>
          <a:xfrm>
            <a:off x="7668344" y="37315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16K</a:t>
            </a:r>
            <a:r>
              <a:rPr kumimoji="1" lang="zh-CN" altLang="en-US" dirty="0">
                <a:solidFill>
                  <a:srgbClr val="FF0000"/>
                </a:solidFill>
              </a:rPr>
              <a:t>对齐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541862-4114-49A6-56DA-1EF2CB629B2B}"/>
              </a:ext>
            </a:extLst>
          </p:cNvPr>
          <p:cNvSpPr txBox="1"/>
          <p:nvPr/>
        </p:nvSpPr>
        <p:spPr>
          <a:xfrm>
            <a:off x="107504" y="4535306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rgbClr val="FF0000"/>
                </a:solidFill>
              </a:rPr>
              <a:t>5</a:t>
            </a:r>
            <a:r>
              <a:rPr kumimoji="1" lang="zh-CN" altLang="en-US" sz="1100" dirty="0">
                <a:solidFill>
                  <a:srgbClr val="FF0000"/>
                </a:solidFill>
              </a:rPr>
              <a:t>个文件，如果大小总共</a:t>
            </a:r>
            <a:r>
              <a:rPr kumimoji="1" lang="en-US" altLang="zh-CN" sz="1100" dirty="0">
                <a:solidFill>
                  <a:srgbClr val="FF0000"/>
                </a:solidFill>
              </a:rPr>
              <a:t>5k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7EF27F-2912-D804-8FCF-CD856E80F8BF}"/>
              </a:ext>
            </a:extLst>
          </p:cNvPr>
          <p:cNvSpPr txBox="1"/>
          <p:nvPr/>
        </p:nvSpPr>
        <p:spPr>
          <a:xfrm>
            <a:off x="8629650" y="3228975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0x80000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5k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924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5E8F4-C451-3C4D-A1EA-CBABE5E5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内核运行的第一行代码：准备进入</a:t>
            </a:r>
            <a:r>
              <a:rPr kumimoji="1" lang="en-US" altLang="zh-CN" dirty="0"/>
              <a:t>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B268A-5686-9C44-960C-ADA1E50D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332BEE-2884-E545-AE0C-4097A5FA9594}"/>
              </a:ext>
            </a:extLst>
          </p:cNvPr>
          <p:cNvSpPr/>
          <p:nvPr/>
        </p:nvSpPr>
        <p:spPr>
          <a:xfrm>
            <a:off x="1114637" y="5407223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532131-A3D6-344D-8423-17E9381D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29"/>
          <a:stretch/>
        </p:blipFill>
        <p:spPr>
          <a:xfrm>
            <a:off x="611560" y="1158461"/>
            <a:ext cx="5291100" cy="10574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277F5-EB52-4745-8C49-ED0380A9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54" y="2354187"/>
            <a:ext cx="4465743" cy="30209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F9186D-95D8-3F48-9332-018F2D442152}"/>
              </a:ext>
            </a:extLst>
          </p:cNvPr>
          <p:cNvSpPr/>
          <p:nvPr/>
        </p:nvSpPr>
        <p:spPr>
          <a:xfrm>
            <a:off x="5292080" y="30363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设置当前</a:t>
            </a:r>
            <a:r>
              <a:rPr lang="en-US" altLang="zh-CN" sz="1400" dirty="0">
                <a:solidFill>
                  <a:schemeClr val="accent1"/>
                </a:solidFill>
              </a:rPr>
              <a:t>EL</a:t>
            </a: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r>
              <a:rPr lang="zh-CN" altLang="en-US" sz="1400" dirty="0">
                <a:solidFill>
                  <a:schemeClr val="accent1"/>
                </a:solidFill>
              </a:rPr>
              <a:t>（内核的运行级）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7E9EA8-1297-3A42-A711-71516EFB272E}"/>
              </a:ext>
            </a:extLst>
          </p:cNvPr>
          <p:cNvSpPr/>
          <p:nvPr/>
        </p:nvSpPr>
        <p:spPr>
          <a:xfrm>
            <a:off x="5292080" y="3638358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设置启动时用的栈（用于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的函数调用）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138DAD-3163-C34E-98EB-793E938B5C2E}"/>
              </a:ext>
            </a:extLst>
          </p:cNvPr>
          <p:cNvSpPr/>
          <p:nvPr/>
        </p:nvSpPr>
        <p:spPr>
          <a:xfrm>
            <a:off x="5292080" y="4248762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跳转到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代码（不再返回到</a:t>
            </a:r>
            <a:r>
              <a:rPr lang="en-US" altLang="zh-CN" sz="1400" dirty="0">
                <a:solidFill>
                  <a:schemeClr val="accent1"/>
                </a:solidFill>
              </a:rPr>
              <a:t>_start</a:t>
            </a:r>
            <a:r>
              <a:rPr lang="zh-CN" altLang="en-US" sz="1400" dirty="0">
                <a:solidFill>
                  <a:schemeClr val="accent1"/>
                </a:solidFill>
              </a:rPr>
              <a:t>函数）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339B74-BBE0-E147-95AC-17A27AC841F3}"/>
              </a:ext>
            </a:extLst>
          </p:cNvPr>
          <p:cNvCxnSpPr/>
          <p:nvPr/>
        </p:nvCxnSpPr>
        <p:spPr>
          <a:xfrm flipH="1">
            <a:off x="1259632" y="2065412"/>
            <a:ext cx="792088" cy="4320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2EA8170-5A92-504E-9C5F-074A49272DD9}"/>
              </a:ext>
            </a:extLst>
          </p:cNvPr>
          <p:cNvSpPr/>
          <p:nvPr/>
        </p:nvSpPr>
        <p:spPr>
          <a:xfrm>
            <a:off x="6143836" y="1426534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初始时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  <a:highlight>
                  <a:srgbClr val="FFFF00"/>
                </a:highlight>
              </a:rPr>
              <a:t>EL3</a:t>
            </a:r>
          </a:p>
          <a:p>
            <a:r>
              <a:rPr lang="zh-CN" altLang="en-US" sz="1400" dirty="0">
                <a:solidFill>
                  <a:schemeClr val="accent1"/>
                </a:solidFill>
                <a:highlight>
                  <a:srgbClr val="FFFF00"/>
                </a:highlight>
              </a:rPr>
              <a:t>（由硬件厂商决定）</a:t>
            </a:r>
          </a:p>
        </p:txBody>
      </p:sp>
    </p:spTree>
    <p:extLst>
      <p:ext uri="{BB962C8B-B14F-4D97-AF65-F5344CB8AC3E}">
        <p14:creationId xmlns:p14="http://schemas.microsoft.com/office/powerpoint/2010/main" val="350327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A227D-CD0A-3549-827C-BF49AE8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88BAF-6DD0-4D4A-82FB-3279443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2" y="481236"/>
            <a:ext cx="3988091" cy="3096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E8EE29-4AE4-7B49-88A5-3B9C741D92C2}"/>
              </a:ext>
            </a:extLst>
          </p:cNvPr>
          <p:cNvSpPr/>
          <p:nvPr/>
        </p:nvSpPr>
        <p:spPr>
          <a:xfrm>
            <a:off x="4716016" y="1241923"/>
            <a:ext cx="3608252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树莓派启动后，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（后面代码起作用的主要是</a:t>
            </a:r>
            <a:r>
              <a:rPr lang="en-US" altLang="zh-CN" sz="1400" dirty="0">
                <a:solidFill>
                  <a:schemeClr val="accent1"/>
                </a:solidFill>
              </a:rPr>
              <a:t>_el3</a:t>
            </a:r>
            <a:r>
              <a:rPr lang="zh-CN" altLang="en-US" sz="1400" dirty="0">
                <a:solidFill>
                  <a:schemeClr val="accent1"/>
                </a:solidFill>
              </a:rPr>
              <a:t>相关部分）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9B69D3-ACE0-3C4E-9838-B42AB7F4CBDE}"/>
              </a:ext>
            </a:extLst>
          </p:cNvPr>
          <p:cNvSpPr/>
          <p:nvPr/>
        </p:nvSpPr>
        <p:spPr>
          <a:xfrm>
            <a:off x="1369173" y="5296962"/>
            <a:ext cx="6152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hlinkClick r:id="rId4"/>
              </a:rPr>
              <a:t>https://github.com/s-matyukevich/raspberry-pi-os/blob/master/docs/lesson02/rpi-os.md</a:t>
            </a:r>
            <a:r>
              <a:rPr lang="zh-CN" altLang="en-US" sz="1100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C18354-71EE-0241-BCC3-0F457857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30" y="3601362"/>
            <a:ext cx="3995566" cy="1092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B86EF7-F4CB-C644-8DD4-F0EB6F6A6CC4}"/>
              </a:ext>
            </a:extLst>
          </p:cNvPr>
          <p:cNvSpPr/>
          <p:nvPr/>
        </p:nvSpPr>
        <p:spPr>
          <a:xfrm>
            <a:off x="4716016" y="2029408"/>
            <a:ext cx="4427984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</a:t>
            </a:r>
            <a:r>
              <a:rPr lang="en-US" altLang="zh-CN" sz="1400" dirty="0">
                <a:solidFill>
                  <a:schemeClr val="accent1"/>
                </a:solidFill>
              </a:rPr>
              <a:t>scr_el3</a:t>
            </a:r>
            <a:r>
              <a:rPr lang="zh-CN" altLang="en-US" sz="1400" dirty="0">
                <a:solidFill>
                  <a:schemeClr val="accent1"/>
                </a:solidFill>
              </a:rPr>
              <a:t>寄存器：</a:t>
            </a:r>
            <a:r>
              <a:rPr lang="en-US" altLang="zh-CN" sz="1400" dirty="0">
                <a:solidFill>
                  <a:schemeClr val="accent1"/>
                </a:solidFill>
              </a:rPr>
              <a:t>NS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HCE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RW</a:t>
            </a:r>
            <a:r>
              <a:rPr lang="zh-CN" altLang="en-US" sz="1400" dirty="0">
                <a:solidFill>
                  <a:schemeClr val="accent1"/>
                </a:solidFill>
              </a:rPr>
              <a:t>（语义见后一页）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86EB73-8908-AD48-8661-A33C51574062}"/>
              </a:ext>
            </a:extLst>
          </p:cNvPr>
          <p:cNvSpPr/>
          <p:nvPr/>
        </p:nvSpPr>
        <p:spPr>
          <a:xfrm>
            <a:off x="4716016" y="2497460"/>
            <a:ext cx="398809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做准备：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1.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exception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link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register</a:t>
            </a:r>
            <a:r>
              <a:rPr lang="zh-CN" altLang="en-US" sz="1400" dirty="0">
                <a:solidFill>
                  <a:schemeClr val="accent1"/>
                </a:solidFill>
              </a:rPr>
              <a:t>（返回地址）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2.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的状态寄存器</a:t>
            </a:r>
            <a:r>
              <a:rPr lang="en-US" altLang="zh-CN" sz="1400" dirty="0">
                <a:solidFill>
                  <a:schemeClr val="accent1"/>
                </a:solidFill>
              </a:rPr>
              <a:t>SPSR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</a:t>
            </a:r>
            <a:r>
              <a:rPr lang="en-US" altLang="zh-CN" sz="1400" dirty="0">
                <a:solidFill>
                  <a:schemeClr val="accent1"/>
                </a:solidFill>
              </a:rPr>
              <a:t>D: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debug;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A: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error;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fast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</a:t>
            </a:r>
            <a:r>
              <a:rPr lang="zh-CN" altLang="en-US" sz="1400" dirty="0">
                <a:solidFill>
                  <a:schemeClr val="accent1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D45E4B-F2BB-0A44-BD45-7C5971A42AE1}"/>
              </a:ext>
            </a:extLst>
          </p:cNvPr>
          <p:cNvSpPr/>
          <p:nvPr/>
        </p:nvSpPr>
        <p:spPr>
          <a:xfrm>
            <a:off x="4734439" y="3746356"/>
            <a:ext cx="3988090" cy="62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isb</a:t>
            </a:r>
            <a:r>
              <a:rPr lang="en-US" altLang="zh-CN" sz="1400" dirty="0">
                <a:solidFill>
                  <a:schemeClr val="accent1"/>
                </a:solidFill>
              </a:rPr>
              <a:t>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memory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barrier</a:t>
            </a:r>
            <a:r>
              <a:rPr lang="zh-CN" altLang="en-US" sz="1400" dirty="0">
                <a:solidFill>
                  <a:schemeClr val="accent1"/>
                </a:solidFill>
              </a:rPr>
              <a:t>，保证顺序执行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，跳到 </a:t>
            </a:r>
            <a:r>
              <a:rPr lang="en-US" altLang="zh-CN" sz="1400" dirty="0">
                <a:solidFill>
                  <a:schemeClr val="accent1"/>
                </a:solidFill>
              </a:rPr>
              <a:t>.</a:t>
            </a:r>
            <a:r>
              <a:rPr lang="en-US" altLang="zh-CN" sz="1400" dirty="0" err="1">
                <a:solidFill>
                  <a:schemeClr val="accent1"/>
                </a:solidFill>
              </a:rPr>
              <a:t>Ltarget</a:t>
            </a:r>
            <a:r>
              <a:rPr lang="zh-CN" altLang="en-US" sz="1400" dirty="0">
                <a:solidFill>
                  <a:schemeClr val="accent1"/>
                </a:solidFill>
              </a:rPr>
              <a:t>，同时进入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DD62A6-3027-3B41-B973-E1BB0719FAE1}"/>
              </a:ext>
            </a:extLst>
          </p:cNvPr>
          <p:cNvSpPr/>
          <p:nvPr/>
        </p:nvSpPr>
        <p:spPr>
          <a:xfrm>
            <a:off x="4734439" y="4433387"/>
            <a:ext cx="398809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ret:</a:t>
            </a:r>
            <a:r>
              <a:rPr lang="zh-CN" altLang="en-US" sz="1400" dirty="0">
                <a:solidFill>
                  <a:schemeClr val="accent1"/>
                </a:solidFill>
              </a:rPr>
              <a:t> 返回到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50</a:t>
            </a:r>
            <a:r>
              <a:rPr lang="zh-CN" altLang="en-US" sz="1400" dirty="0">
                <a:solidFill>
                  <a:schemeClr val="accent1"/>
                </a:solidFill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28300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C9EE9-6A6D-1B46-8F2D-C7C372F0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A9935-1D8F-3143-8AF3-D3026C85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9228"/>
            <a:ext cx="7064352" cy="4573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B8B97D-5CF5-524C-B4B9-2695DB98631D}"/>
              </a:ext>
            </a:extLst>
          </p:cNvPr>
          <p:cNvSpPr/>
          <p:nvPr/>
        </p:nvSpPr>
        <p:spPr>
          <a:xfrm>
            <a:off x="152400" y="5291916"/>
            <a:ext cx="8839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>
                <a:hlinkClick r:id="rId3"/>
              </a:rPr>
              <a:t>https://developer.arm.com/documentation/ddi0500/j/System-Control/AArch64-register-descriptions/Secure-Configuration-Registe</a:t>
            </a:r>
            <a:r>
              <a:rPr lang="en-US" altLang="zh-CN" sz="1100" dirty="0">
                <a:hlinkClick r:id="rId3"/>
              </a:rPr>
              <a:t>r</a:t>
            </a:r>
            <a:r>
              <a:rPr lang="zh-CN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143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37DBE-68EA-8145-A711-37E18EA0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9620880-07B0-1D40-8F85-469EF4EE4E8A}"/>
              </a:ext>
            </a:extLst>
          </p:cNvPr>
          <p:cNvGraphicFramePr>
            <a:graphicFrameLocks noGrp="1"/>
          </p:cNvGraphicFramePr>
          <p:nvPr/>
        </p:nvGraphicFramePr>
        <p:xfrm>
          <a:off x="457400" y="1345332"/>
          <a:ext cx="8358100" cy="3611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43591">
                  <a:extLst>
                    <a:ext uri="{9D8B030D-6E8A-4147-A177-3AD203B41FA5}">
                      <a16:colId xmlns:a16="http://schemas.microsoft.com/office/drawing/2014/main" val="2234072043"/>
                    </a:ext>
                  </a:extLst>
                </a:gridCol>
                <a:gridCol w="377838">
                  <a:extLst>
                    <a:ext uri="{9D8B030D-6E8A-4147-A177-3AD203B41FA5}">
                      <a16:colId xmlns:a16="http://schemas.microsoft.com/office/drawing/2014/main" val="74071782"/>
                    </a:ext>
                  </a:extLst>
                </a:gridCol>
                <a:gridCol w="6936671">
                  <a:extLst>
                    <a:ext uri="{9D8B030D-6E8A-4147-A177-3AD203B41FA5}">
                      <a16:colId xmlns:a16="http://schemas.microsoft.com/office/drawing/2014/main" val="387630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Semantic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0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[10]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RW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idth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control for lower exception levels.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8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levels are all AArch32.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 next lower level is AArch64.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0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[8]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HCE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</a:t>
                      </a:r>
                      <a:r>
                        <a:rPr lang="en-US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ervisor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nable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This bit enables the use of HVC instructions.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HVC instruction is undefined at all exception levels.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 HVC instruction is enabled at EL1, EL2 or EL3.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7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[0]</a:t>
                      </a: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Non-Secure bit. The possible values are.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8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EL0 and EL1 are in Secure state, memory accesses from those exception levels can access Secure memory.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EL0 and EL1 are in Non-secure state, memory accesses from those exception levels cannot access Secure memory.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53910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C587F889-D544-514A-8C92-08F9877B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小知识</a:t>
            </a:r>
          </a:p>
        </p:txBody>
      </p:sp>
    </p:spTree>
    <p:extLst>
      <p:ext uri="{BB962C8B-B14F-4D97-AF65-F5344CB8AC3E}">
        <p14:creationId xmlns:p14="http://schemas.microsoft.com/office/powerpoint/2010/main" val="3994702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8FF88-4046-9A47-8392-A9C20AD8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2F0DFD-2F0C-9747-8EC0-51037A90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593361"/>
            <a:ext cx="3816424" cy="1152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7705D-EE0E-B649-B48B-CBE79AE3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593361"/>
            <a:ext cx="3684191" cy="25202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328D39-9BE5-274B-9B93-4F5EC06EE124}"/>
              </a:ext>
            </a:extLst>
          </p:cNvPr>
          <p:cNvSpPr/>
          <p:nvPr/>
        </p:nvSpPr>
        <p:spPr>
          <a:xfrm>
            <a:off x="4883695" y="2132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init_c.c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9FCF5C-E030-8046-9EA1-9FB44D9B7CD5}"/>
              </a:ext>
            </a:extLst>
          </p:cNvPr>
          <p:cNvSpPr/>
          <p:nvPr/>
        </p:nvSpPr>
        <p:spPr>
          <a:xfrm>
            <a:off x="755576" y="24572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42792-90D3-CF44-9B9C-1F4CD5E58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817839"/>
            <a:ext cx="3816424" cy="36839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7BEC87-D5A4-A247-8AC5-F09E7AEF3361}"/>
              </a:ext>
            </a:extLst>
          </p:cNvPr>
          <p:cNvSpPr/>
          <p:nvPr/>
        </p:nvSpPr>
        <p:spPr>
          <a:xfrm>
            <a:off x="459609" y="3577580"/>
            <a:ext cx="3988090" cy="96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设置栈为</a:t>
            </a:r>
            <a:r>
              <a:rPr lang="en-US" altLang="zh-CN" sz="1400" dirty="0" err="1">
                <a:solidFill>
                  <a:schemeClr val="accent1"/>
                </a:solidFill>
              </a:rPr>
              <a:t>boot_cpu_stack</a:t>
            </a:r>
            <a:r>
              <a:rPr lang="zh-CN" altLang="en-US" sz="1400" dirty="0">
                <a:solidFill>
                  <a:schemeClr val="accent1"/>
                </a:solidFill>
              </a:rPr>
              <a:t>，之后就可以调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函数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问：为什么调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函数之前要设置栈？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问：栈的大小是多少？为什么够？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0733B21-C060-5244-9303-9984497E266D}"/>
              </a:ext>
            </a:extLst>
          </p:cNvPr>
          <p:cNvCxnSpPr>
            <a:cxnSpLocks/>
          </p:cNvCxnSpPr>
          <p:nvPr/>
        </p:nvCxnSpPr>
        <p:spPr>
          <a:xfrm flipV="1">
            <a:off x="1835696" y="2065412"/>
            <a:ext cx="2880320" cy="3600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6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8F2EC-F6AE-0F49-B2B5-00AF858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47D3B-D173-C646-AA1C-73A90B7D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0324"/>
            <a:ext cx="4454872" cy="26713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A59DF98-19D6-9344-9186-229A6052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从启动代码到初始化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5D34C7-45F4-6F45-9F71-1F7D92D844D5}"/>
              </a:ext>
            </a:extLst>
          </p:cNvPr>
          <p:cNvSpPr/>
          <p:nvPr/>
        </p:nvSpPr>
        <p:spPr>
          <a:xfrm>
            <a:off x="822411" y="4560948"/>
            <a:ext cx="8321589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accent1"/>
                </a:solidFill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</a:rPr>
              <a:t>位于高虚拟地址：</a:t>
            </a:r>
            <a:r>
              <a:rPr lang="en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0xffffff0000000000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init_end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16K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对齐）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7BE6FD-9883-2342-A38B-57463ECF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48" y="1770323"/>
            <a:ext cx="3373884" cy="26713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3557F5-FB9F-3149-A4DA-479152F1F550}"/>
              </a:ext>
            </a:extLst>
          </p:cNvPr>
          <p:cNvSpPr/>
          <p:nvPr/>
        </p:nvSpPr>
        <p:spPr>
          <a:xfrm>
            <a:off x="5473079" y="1409516"/>
            <a:ext cx="3059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8A6818-E05B-5C4C-ACA7-C14BEA3B8F4B}"/>
              </a:ext>
            </a:extLst>
          </p:cNvPr>
          <p:cNvSpPr/>
          <p:nvPr/>
        </p:nvSpPr>
        <p:spPr>
          <a:xfrm>
            <a:off x="971600" y="140951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</a:t>
            </a:r>
            <a:r>
              <a:rPr lang="en-US" altLang="zh-CN" sz="1400" dirty="0" err="1">
                <a:solidFill>
                  <a:schemeClr val="accent1"/>
                </a:solidFill>
              </a:rPr>
              <a:t>head.S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FFC413-2C5E-1E42-927A-444D09082FD2}"/>
              </a:ext>
            </a:extLst>
          </p:cNvPr>
          <p:cNvSpPr/>
          <p:nvPr/>
        </p:nvSpPr>
        <p:spPr>
          <a:xfrm>
            <a:off x="499245" y="4934081"/>
            <a:ext cx="8164288" cy="78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问：</a:t>
            </a:r>
            <a:r>
              <a:rPr lang="en-US" altLang="zh-CN" dirty="0" err="1">
                <a:solidFill>
                  <a:schemeClr val="accent1"/>
                </a:solidFill>
                <a:highlight>
                  <a:srgbClr val="FFFF00"/>
                </a:highlight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函数在物理内存中实际上紧邻着</a:t>
            </a:r>
            <a:r>
              <a:rPr lang="en-US" altLang="zh-CN" dirty="0" err="1">
                <a:solidFill>
                  <a:schemeClr val="accent1"/>
                </a:solidFill>
                <a:highlight>
                  <a:srgbClr val="FFFF00"/>
                </a:highlight>
              </a:rPr>
              <a:t>init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00"/>
                </a:highlight>
              </a:rPr>
              <a:t>（在低地址），为什么可以跳到高地址段执行它？</a:t>
            </a:r>
            <a:endParaRPr lang="zh-CN" altLang="en-US" dirty="0">
              <a:solidFill>
                <a:schemeClr val="accent1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86BBF25-4491-9647-8DBB-C0401E4A7F25}"/>
              </a:ext>
            </a:extLst>
          </p:cNvPr>
          <p:cNvCxnSpPr>
            <a:cxnSpLocks/>
          </p:cNvCxnSpPr>
          <p:nvPr/>
        </p:nvCxnSpPr>
        <p:spPr>
          <a:xfrm flipH="1">
            <a:off x="5940152" y="4153644"/>
            <a:ext cx="2499450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52DBC07-1B33-3D45-8084-02A0D5D90A7E}"/>
              </a:ext>
            </a:extLst>
          </p:cNvPr>
          <p:cNvCxnSpPr>
            <a:cxnSpLocks/>
          </p:cNvCxnSpPr>
          <p:nvPr/>
        </p:nvCxnSpPr>
        <p:spPr>
          <a:xfrm>
            <a:off x="6949244" y="4153643"/>
            <a:ext cx="0" cy="4611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70010295-17BC-5F49-9076-D8AAFCC01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19022"/>
            <a:ext cx="2492135" cy="1005728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DEDAAAB-2908-484D-90D0-261BF51316F8}"/>
              </a:ext>
            </a:extLst>
          </p:cNvPr>
          <p:cNvCxnSpPr>
            <a:cxnSpLocks/>
          </p:cNvCxnSpPr>
          <p:nvPr/>
        </p:nvCxnSpPr>
        <p:spPr>
          <a:xfrm flipH="1">
            <a:off x="6920649" y="955704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CDCE9F3-7CB8-C546-9622-006A8ACAC204}"/>
              </a:ext>
            </a:extLst>
          </p:cNvPr>
          <p:cNvCxnSpPr>
            <a:cxnSpLocks/>
          </p:cNvCxnSpPr>
          <p:nvPr/>
        </p:nvCxnSpPr>
        <p:spPr>
          <a:xfrm flipH="1">
            <a:off x="899592" y="3793604"/>
            <a:ext cx="2567565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C5D8A3-6095-6545-9ABB-BF8FE25ED49E}"/>
              </a:ext>
            </a:extLst>
          </p:cNvPr>
          <p:cNvSpPr txBox="1"/>
          <p:nvPr/>
        </p:nvSpPr>
        <p:spPr>
          <a:xfrm>
            <a:off x="3491881" y="3562771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换栈：高地址区域</a:t>
            </a:r>
          </a:p>
        </p:txBody>
      </p:sp>
    </p:spTree>
    <p:extLst>
      <p:ext uri="{BB962C8B-B14F-4D97-AF65-F5344CB8AC3E}">
        <p14:creationId xmlns:p14="http://schemas.microsoft.com/office/powerpoint/2010/main" val="23947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6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D0C4E0-4592-554D-B5AF-F448BEE3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5332"/>
            <a:ext cx="3919062" cy="4006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DA577-4119-3145-B8FE-D6D7C682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90" y="1345332"/>
            <a:ext cx="4710038" cy="40063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C68961D-59A8-5440-935D-5723DD26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回到 </a:t>
            </a:r>
            <a:r>
              <a:rPr kumimoji="1" lang="en-US" altLang="zh-CN" dirty="0" err="1"/>
              <a:t>init_c</a:t>
            </a:r>
            <a:r>
              <a:rPr kumimoji="1" lang="zh-CN" altLang="en-US" dirty="0"/>
              <a:t>：页表初始化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07BD6C-7CBE-494B-98EB-CFAC25275ED6}"/>
              </a:ext>
            </a:extLst>
          </p:cNvPr>
          <p:cNvSpPr/>
          <p:nvPr/>
        </p:nvSpPr>
        <p:spPr>
          <a:xfrm>
            <a:off x="6660232" y="3382846"/>
            <a:ext cx="936104" cy="410758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7B0CA-A680-3A4A-AA86-8183EDF0D42D}"/>
              </a:ext>
            </a:extLst>
          </p:cNvPr>
          <p:cNvSpPr txBox="1"/>
          <p:nvPr/>
        </p:nvSpPr>
        <p:spPr>
          <a:xfrm>
            <a:off x="7595241" y="3434336"/>
            <a:ext cx="1153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为什么是</a:t>
            </a:r>
            <a:r>
              <a:rPr lang="en-US" altLang="zh-CN" sz="1200" dirty="0">
                <a:solidFill>
                  <a:srgbClr val="FFFF00"/>
                </a:solidFill>
              </a:rPr>
              <a:t>2M</a:t>
            </a:r>
            <a:r>
              <a:rPr lang="zh-CN" altLang="en-US" sz="1200" dirty="0">
                <a:solidFill>
                  <a:srgbClr val="FFFF00"/>
                </a:solidFill>
              </a:rP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128970-6040-1E48-B489-186F4D91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09" y="228866"/>
            <a:ext cx="2810863" cy="13354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213BD-5FE9-7245-91DC-B08577955233}"/>
              </a:ext>
            </a:extLst>
          </p:cNvPr>
          <p:cNvSpPr txBox="1"/>
          <p:nvPr/>
        </p:nvSpPr>
        <p:spPr>
          <a:xfrm>
            <a:off x="6588224" y="4988085"/>
            <a:ext cx="2449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TTBR0</a:t>
            </a:r>
            <a:r>
              <a:rPr lang="zh-CN" altLang="en-US" sz="1200" dirty="0">
                <a:solidFill>
                  <a:srgbClr val="FFFF00"/>
                </a:solidFill>
              </a:rPr>
              <a:t>页表（低地址使用）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CF1486-6CA0-254C-B757-9378B92A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09" y="1790253"/>
            <a:ext cx="2810863" cy="7027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A6BB93-FB12-2FD0-4AFD-C8C7D2F63E93}"/>
              </a:ext>
            </a:extLst>
          </p:cNvPr>
          <p:cNvSpPr/>
          <p:nvPr/>
        </p:nvSpPr>
        <p:spPr>
          <a:xfrm>
            <a:off x="5112060" y="538947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mmu.c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灯片编号占位符 5">
            <a:extLst>
              <a:ext uri="{FF2B5EF4-FFF2-40B4-BE49-F238E27FC236}">
                <a16:creationId xmlns:a16="http://schemas.microsoft.com/office/drawing/2014/main" id="{152D79CE-51BE-044A-8D9D-AF1B015A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D5873A-672E-6E40-BA99-B250F1FC384E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201731" name="Rectangle 33">
            <a:extLst>
              <a:ext uri="{FF2B5EF4-FFF2-40B4-BE49-F238E27FC236}">
                <a16:creationId xmlns:a16="http://schemas.microsoft.com/office/drawing/2014/main" id="{16E84EAE-1619-994E-BB61-9FB74696D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2M</a:t>
            </a:r>
            <a:r>
              <a:rPr kumimoji="1" lang="zh-CN" altLang="en-US" dirty="0"/>
              <a:t>大页与</a:t>
            </a:r>
            <a:r>
              <a:rPr kumimoji="1" lang="en-US" altLang="zh-CN" dirty="0"/>
              <a:t>L2</a:t>
            </a:r>
            <a:r>
              <a:rPr kumimoji="1" lang="zh-CN" altLang="en-US" dirty="0"/>
              <a:t>页表项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DD781980-012A-18D2-743C-42D13DB3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8" b="35956"/>
          <a:stretch/>
        </p:blipFill>
        <p:spPr>
          <a:xfrm>
            <a:off x="1259631" y="4279539"/>
            <a:ext cx="6624737" cy="1011296"/>
          </a:xfr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93652B4E-3AA6-6963-6F66-89DB21F7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86832"/>
            <a:ext cx="6624736" cy="25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189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ED331-48CE-404E-BA23-E9FE12C8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F4235FB6-1E24-4BA9-A2A5-55B6FBA2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命中可以减少查询页表带来的访存次数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BBA4E-3162-4275-8AE2-BC419BF4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A8CDC1-5EA7-46CD-AF92-0F3334C1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065412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6F53329-1A14-429C-B92A-F0D1B06DF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110516"/>
            <a:ext cx="889000" cy="1031875"/>
          </a:xfrm>
          <a:prstGeom prst="rect">
            <a:avLst/>
          </a:prstGeom>
          <a:solidFill>
            <a:srgbClr val="DBF2DA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1A9709B-D38E-43A5-B891-32112A49F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2873714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Cache/</a:t>
            </a: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67CE0A59-6C52-4D31-AEC0-692069E7E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450" y="3386171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2A01A114-18DA-4251-8CF7-982F109C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457348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A8C32388-AAB9-438B-880E-0AE83E7E54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3609256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77521-0653-4B63-BF66-255540D69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404204"/>
            <a:ext cx="889000" cy="444500"/>
          </a:xfrm>
          <a:prstGeom prst="rect">
            <a:avLst/>
          </a:prstGeom>
          <a:solidFill>
            <a:srgbClr val="F6D2D2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C238FE43-AD99-4108-8924-1737B94033B6}"/>
              </a:ext>
            </a:extLst>
          </p:cNvPr>
          <p:cNvCxnSpPr>
            <a:cxnSpLocks noChangeShapeType="1"/>
            <a:stCxn id="11" idx="3"/>
            <a:endCxn id="6" idx="1"/>
          </p:cNvCxnSpPr>
          <p:nvPr/>
        </p:nvCxnSpPr>
        <p:spPr bwMode="auto">
          <a:xfrm flipV="1">
            <a:off x="2986451" y="3626454"/>
            <a:ext cx="1143000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F64C6A54-0458-433D-9BF3-B873209D3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38749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D4BA105-38CB-404E-9BCD-D2F578870BA4}"/>
              </a:ext>
            </a:extLst>
          </p:cNvPr>
          <p:cNvSpPr txBox="1"/>
          <p:nvPr/>
        </p:nvSpPr>
        <p:spPr>
          <a:xfrm>
            <a:off x="1985003" y="2065412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66552BA7-E00B-4721-A1BD-FEAA43488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185" y="2518338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BC671385-2E5B-4757-88DA-3617AECED4C2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3848704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6E3420BA-30F8-4D93-B7D0-D9930A9BA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20444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C6A3A226-611B-4D92-B5E2-818D92D10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2573412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F891EC5E-73E5-4587-B48E-ABA65B8DF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681" y="3664819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3F156D1-79D5-48AB-88D1-C6B03471A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4823694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A9DC2CF-6C44-4178-BA25-E7ABB78A5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192412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20">
            <a:extLst>
              <a:ext uri="{FF2B5EF4-FFF2-40B4-BE49-F238E27FC236}">
                <a16:creationId xmlns:a16="http://schemas.microsoft.com/office/drawing/2014/main" id="{F8A95B8B-81DB-49A8-AD5C-41D42B45754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9A91575D-E481-45B6-847B-C4D9ED959AD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2809553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867B30BF-55BD-4BA5-827A-2B7E8F39E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2814010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658E3ED1-7502-4295-9826-5FDA918F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711" y="2799632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0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8" grpId="0" animBg="1"/>
      <p:bldP spid="19" grpId="0" animBg="1"/>
      <p:bldP spid="20" grpId="0" animBg="1"/>
      <p:bldP spid="24" grpId="0"/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3A223-5653-CF4D-974C-E5300F2C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524C5-AB15-C344-B50F-FA96AD0F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9348"/>
            <a:ext cx="3951243" cy="2232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B56016-9238-2542-A2CA-ADE3E76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25" y="1489348"/>
            <a:ext cx="4372227" cy="3719006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C810A32-C898-2C4D-AC1B-6A3F63E9BE32}"/>
              </a:ext>
            </a:extLst>
          </p:cNvPr>
          <p:cNvCxnSpPr>
            <a:cxnSpLocks/>
          </p:cNvCxnSpPr>
          <p:nvPr/>
        </p:nvCxnSpPr>
        <p:spPr>
          <a:xfrm flipH="1">
            <a:off x="5862478" y="3433564"/>
            <a:ext cx="2824322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23FEF9E-9168-774F-ABCA-6DA1D59F772C}"/>
              </a:ext>
            </a:extLst>
          </p:cNvPr>
          <p:cNvCxnSpPr>
            <a:cxnSpLocks/>
          </p:cNvCxnSpPr>
          <p:nvPr/>
        </p:nvCxnSpPr>
        <p:spPr>
          <a:xfrm flipH="1">
            <a:off x="1331640" y="4873724"/>
            <a:ext cx="2304256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01CAD359-FC0D-FE4D-A5B9-9692BCB2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569C4-FE35-EC43-8D3A-6EA74D6DF4A8}"/>
              </a:ext>
            </a:extLst>
          </p:cNvPr>
          <p:cNvSpPr/>
          <p:nvPr/>
        </p:nvSpPr>
        <p:spPr>
          <a:xfrm>
            <a:off x="4860032" y="3875152"/>
            <a:ext cx="3988090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映射完内存地址（左）后，映射设备地址（右）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问：设备内存与物理内存有什么区别？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DC76C7-5268-C84D-8AEE-5BAE68BF1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12" y="945183"/>
            <a:ext cx="3533254" cy="6306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0044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</a:t>
            </a:r>
            <a:r>
              <a:rPr lang="en-US" altLang="zh-CN" dirty="0"/>
              <a:t>3b+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872EF5-CF45-2FF1-9391-DB910389E9CD}"/>
              </a:ext>
            </a:extLst>
          </p:cNvPr>
          <p:cNvSpPr txBox="1"/>
          <p:nvPr/>
        </p:nvSpPr>
        <p:spPr>
          <a:xfrm>
            <a:off x="657225" y="291465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映射到两个地方，一个低地址</a:t>
            </a:r>
            <a:endParaRPr kumimoji="1" lang="en-US" altLang="zh-CN" dirty="0"/>
          </a:p>
          <a:p>
            <a:r>
              <a:rPr kumimoji="1" lang="zh-CN" altLang="en-US" dirty="0"/>
              <a:t>一个高地址</a:t>
            </a:r>
          </a:p>
        </p:txBody>
      </p:sp>
    </p:spTree>
    <p:extLst>
      <p:ext uri="{BB962C8B-B14F-4D97-AF65-F5344CB8AC3E}">
        <p14:creationId xmlns:p14="http://schemas.microsoft.com/office/powerpoint/2010/main" val="220533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B6ADF-37E2-C94B-9A2E-BA3C6E9B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8CEA9-56D3-DC43-82ED-67F9D7A0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0" y="1164799"/>
            <a:ext cx="5053566" cy="4336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EC42C8-47AF-934D-A681-6E839D88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3767"/>
            <a:ext cx="2492135" cy="10057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C9E085D-4B91-424D-BAA9-31FBC7B8EA3D}"/>
              </a:ext>
            </a:extLst>
          </p:cNvPr>
          <p:cNvCxnSpPr>
            <a:cxnSpLocks/>
          </p:cNvCxnSpPr>
          <p:nvPr/>
        </p:nvCxnSpPr>
        <p:spPr>
          <a:xfrm flipH="1">
            <a:off x="7029641" y="850449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848CFE-C099-B342-AF91-52C37760C64A}"/>
              </a:ext>
            </a:extLst>
          </p:cNvPr>
          <p:cNvSpPr txBox="1"/>
          <p:nvPr/>
        </p:nvSpPr>
        <p:spPr>
          <a:xfrm>
            <a:off x="3059832" y="1273324"/>
            <a:ext cx="2448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TTBR1</a:t>
            </a:r>
            <a:r>
              <a:rPr lang="zh-CN" altLang="en-US" sz="1200" dirty="0">
                <a:solidFill>
                  <a:srgbClr val="FFFF00"/>
                </a:solidFill>
              </a:rPr>
              <a:t>页表（高地址使用）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3C4770-1DA6-0E46-8922-33C21CC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DC726F-47D2-014F-8751-5DE8BE7C51D4}"/>
              </a:ext>
            </a:extLst>
          </p:cNvPr>
          <p:cNvSpPr/>
          <p:nvPr/>
        </p:nvSpPr>
        <p:spPr>
          <a:xfrm>
            <a:off x="5552462" y="371662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对比设置 </a:t>
            </a:r>
            <a:r>
              <a:rPr lang="en-US" altLang="zh-CN" sz="1400" dirty="0">
                <a:solidFill>
                  <a:schemeClr val="accent1"/>
                </a:solidFill>
              </a:rPr>
              <a:t>TTBR0</a:t>
            </a:r>
            <a:r>
              <a:rPr lang="zh-CN" altLang="en-US" sz="1400" dirty="0">
                <a:solidFill>
                  <a:schemeClr val="accent1"/>
                </a:solidFill>
              </a:rPr>
              <a:t>：方式相同，虚拟地址不同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CC9B3-1433-B249-9A7E-41C751F62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132" y="1942682"/>
            <a:ext cx="4128581" cy="426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0C067-162C-CD4E-850F-2A4AB0EF75BE}"/>
              </a:ext>
            </a:extLst>
          </p:cNvPr>
          <p:cNvSpPr/>
          <p:nvPr/>
        </p:nvSpPr>
        <p:spPr>
          <a:xfrm>
            <a:off x="5779909" y="236889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问：</a:t>
            </a:r>
            <a:r>
              <a:rPr lang="en-US" altLang="zh-CN" sz="1400" dirty="0">
                <a:solidFill>
                  <a:schemeClr val="accent1"/>
                </a:solidFill>
              </a:rPr>
              <a:t>GET_L0_INDEX</a:t>
            </a:r>
            <a:r>
              <a:rPr lang="zh-CN" altLang="en-US" sz="1400" dirty="0">
                <a:solidFill>
                  <a:schemeClr val="accent1"/>
                </a:solidFill>
              </a:rPr>
              <a:t> 等宏的作用？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111AE-42F0-A54C-B901-0855F1C9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556" y="4272348"/>
            <a:ext cx="4218157" cy="13214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FF2B-8D60-6C40-89D5-FCEC24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页表设置完，开启翻译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9127F-B296-9049-8C18-5B2D926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23C3D-A7AF-534E-B15F-FC858B82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1016"/>
            <a:ext cx="4557937" cy="437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B3FB9-8D9B-D642-826C-703DA37A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0"/>
            <a:ext cx="4098783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4FE92-B0BD-4643-907C-525AD01C612C}"/>
              </a:ext>
            </a:extLst>
          </p:cNvPr>
          <p:cNvSpPr/>
          <p:nvPr/>
        </p:nvSpPr>
        <p:spPr>
          <a:xfrm>
            <a:off x="6714587" y="2863606"/>
            <a:ext cx="2448272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将页表的物理地址，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写入 </a:t>
            </a:r>
            <a:r>
              <a:rPr lang="en-US" altLang="zh-CN" sz="1100" dirty="0">
                <a:solidFill>
                  <a:srgbClr val="FFFF00"/>
                </a:solidFill>
              </a:rPr>
              <a:t>TTBR0</a:t>
            </a:r>
            <a:r>
              <a:rPr lang="zh-CN" altLang="en-US" sz="1100" dirty="0">
                <a:solidFill>
                  <a:srgbClr val="FFFF00"/>
                </a:solidFill>
              </a:rPr>
              <a:t> 和 </a:t>
            </a:r>
            <a:r>
              <a:rPr lang="en-US" altLang="zh-CN" sz="1100" dirty="0">
                <a:solidFill>
                  <a:srgbClr val="FFFF00"/>
                </a:solidFill>
              </a:rPr>
              <a:t>TTBR1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586D6B-6E0F-9942-AABB-7F6A6A93B5D8}"/>
              </a:ext>
            </a:extLst>
          </p:cNvPr>
          <p:cNvSpPr/>
          <p:nvPr/>
        </p:nvSpPr>
        <p:spPr>
          <a:xfrm>
            <a:off x="6968815" y="4153644"/>
            <a:ext cx="24482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寄存器写入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设置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某些</a:t>
            </a:r>
            <a:r>
              <a:rPr lang="en-US" altLang="zh-CN" sz="1100" dirty="0">
                <a:solidFill>
                  <a:srgbClr val="FFFF00"/>
                </a:solidFill>
              </a:rPr>
              <a:t>bit</a:t>
            </a:r>
            <a:r>
              <a:rPr lang="zh-CN" altLang="en-US" sz="1100" dirty="0">
                <a:solidFill>
                  <a:srgbClr val="FFFF00"/>
                </a:solidFill>
              </a:rPr>
              <a:t>为</a:t>
            </a:r>
            <a:r>
              <a:rPr lang="en-US" altLang="zh-CN" sz="1100" dirty="0">
                <a:solidFill>
                  <a:srgbClr val="FFFF00"/>
                </a:solidFill>
              </a:rPr>
              <a:t>1</a:t>
            </a:r>
            <a:r>
              <a:rPr lang="zh-CN" altLang="en-US" sz="1100" dirty="0">
                <a:solidFill>
                  <a:srgbClr val="FFFF00"/>
                </a:solidFill>
              </a:rPr>
              <a:t>（开关）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写回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2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AB71C-A4D2-A641-AC32-5AF3886F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9" y="260277"/>
            <a:ext cx="6624141" cy="5477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47D06D-0457-904F-BD52-7AEBCD7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此时的内存布局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B521F-0025-BC41-837C-52120DA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21F5-4E46-B40D-9946-DA1787B1E789}"/>
              </a:ext>
            </a:extLst>
          </p:cNvPr>
          <p:cNvSpPr txBox="1"/>
          <p:nvPr/>
        </p:nvSpPr>
        <p:spPr>
          <a:xfrm>
            <a:off x="2267744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物理地址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AF28E-E58D-69DC-7A1F-EEFDB878DC85}"/>
              </a:ext>
            </a:extLst>
          </p:cNvPr>
          <p:cNvSpPr txBox="1"/>
          <p:nvPr/>
        </p:nvSpPr>
        <p:spPr>
          <a:xfrm>
            <a:off x="4410472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虚拟地址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60FFFA-BE4A-1EFA-3298-4B06EB923F20}"/>
              </a:ext>
            </a:extLst>
          </p:cNvPr>
          <p:cNvSpPr txBox="1"/>
          <p:nvPr/>
        </p:nvSpPr>
        <p:spPr>
          <a:xfrm>
            <a:off x="1259929" y="4801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Pc</a:t>
            </a:r>
            <a:r>
              <a:rPr kumimoji="1" lang="zh-CN" altLang="en-US" dirty="0"/>
              <a:t>所在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0F3F68-713C-DE27-D6EC-0C09E40C8AA1}"/>
              </a:ext>
            </a:extLst>
          </p:cNvPr>
          <p:cNvSpPr txBox="1"/>
          <p:nvPr/>
        </p:nvSpPr>
        <p:spPr>
          <a:xfrm>
            <a:off x="600075" y="1981200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下一行代码的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8FE41-DF7D-8C4A-15BF-C112707D3544}"/>
              </a:ext>
            </a:extLst>
          </p:cNvPr>
          <p:cNvSpPr txBox="1"/>
          <p:nvPr/>
        </p:nvSpPr>
        <p:spPr>
          <a:xfrm>
            <a:off x="7176413" y="3218011"/>
            <a:ext cx="2153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Start-kernel</a:t>
            </a:r>
            <a:r>
              <a:rPr kumimoji="1" lang="zh-CN" altLang="en-US" sz="800" dirty="0"/>
              <a:t>跳转到这里，然后就不会下来了</a:t>
            </a:r>
          </a:p>
        </p:txBody>
      </p:sp>
    </p:spTree>
    <p:extLst>
      <p:ext uri="{BB962C8B-B14F-4D97-AF65-F5344CB8AC3E}">
        <p14:creationId xmlns:p14="http://schemas.microsoft.com/office/powerpoint/2010/main" val="3241312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71BB-6A5E-4545-BDB8-7B4F377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开启页表前后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F6483-0993-564E-81C0-BBABC25D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0"/>
          <a:stretch/>
        </p:blipFill>
        <p:spPr>
          <a:xfrm>
            <a:off x="539552" y="1752786"/>
            <a:ext cx="4098783" cy="2209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773C3-9903-384B-8019-AF1A86A333F7}"/>
              </a:ext>
            </a:extLst>
          </p:cNvPr>
          <p:cNvSpPr/>
          <p:nvPr/>
        </p:nvSpPr>
        <p:spPr>
          <a:xfrm>
            <a:off x="2915816" y="3246648"/>
            <a:ext cx="1722519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265</a:t>
            </a:r>
            <a:r>
              <a:rPr lang="zh-CN" altLang="en-US" sz="1100" dirty="0">
                <a:solidFill>
                  <a:srgbClr val="FFFF00"/>
                </a:solidFill>
              </a:rPr>
              <a:t>时：尚未使用页表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E1781-11DA-084C-9F29-B440AFD4D5C8}"/>
              </a:ext>
            </a:extLst>
          </p:cNvPr>
          <p:cNvSpPr/>
          <p:nvPr/>
        </p:nvSpPr>
        <p:spPr>
          <a:xfrm>
            <a:off x="2123728" y="3637397"/>
            <a:ext cx="2376264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267</a:t>
            </a:r>
            <a:r>
              <a:rPr lang="zh-CN" altLang="en-US" sz="1100" dirty="0">
                <a:solidFill>
                  <a:srgbClr val="FFFF00"/>
                </a:solidFill>
              </a:rPr>
              <a:t>时：</a:t>
            </a:r>
            <a:r>
              <a:rPr lang="en-US" altLang="zh-CN" sz="1100" dirty="0">
                <a:solidFill>
                  <a:srgbClr val="FFFF00"/>
                </a:solidFill>
              </a:rPr>
              <a:t>PC</a:t>
            </a:r>
            <a:r>
              <a:rPr lang="zh-CN" altLang="en-US" sz="1100" dirty="0">
                <a:solidFill>
                  <a:srgbClr val="FFFF00"/>
                </a:solidFill>
              </a:rPr>
              <a:t>等地址已经过</a:t>
            </a:r>
            <a:r>
              <a:rPr lang="en-US" altLang="zh-CN" sz="1100" dirty="0">
                <a:solidFill>
                  <a:srgbClr val="FFFF00"/>
                </a:solidFill>
              </a:rPr>
              <a:t>MMU</a:t>
            </a:r>
            <a:r>
              <a:rPr lang="zh-CN" altLang="en-US" sz="1100" dirty="0">
                <a:solidFill>
                  <a:srgbClr val="FFFF00"/>
                </a:solidFill>
              </a:rPr>
              <a:t>翻译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7EECF-974F-F043-837F-97E84B4244EA}"/>
              </a:ext>
            </a:extLst>
          </p:cNvPr>
          <p:cNvSpPr/>
          <p:nvPr/>
        </p:nvSpPr>
        <p:spPr>
          <a:xfrm>
            <a:off x="539552" y="4091402"/>
            <a:ext cx="3988090" cy="114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/>
              <a:t>执行</a:t>
            </a:r>
            <a:r>
              <a:rPr lang="en-US" altLang="zh-CN" sz="1400" b="1" dirty="0"/>
              <a:t>267</a:t>
            </a:r>
            <a:r>
              <a:rPr lang="zh-CN" altLang="en-US" sz="1400" b="1" dirty="0"/>
              <a:t>行，为何能顺利执行？</a:t>
            </a:r>
            <a:endParaRPr lang="en-US" altLang="zh-CN" sz="1400" b="1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页表不是在低地址区域（</a:t>
            </a:r>
            <a:r>
              <a:rPr lang="en-US" altLang="zh-CN" sz="1200" dirty="0"/>
              <a:t>0-1G</a:t>
            </a:r>
            <a:r>
              <a:rPr lang="zh-CN" altLang="en-US" sz="1200" dirty="0"/>
              <a:t>）么？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虚拟地址和物理地址完全相同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回想下页表中的映射（</a:t>
            </a:r>
            <a:r>
              <a:rPr lang="en-US" altLang="zh-CN" sz="1200" dirty="0"/>
              <a:t>TTBR1</a:t>
            </a:r>
            <a:r>
              <a:rPr lang="zh-CN" altLang="en-US" sz="1200" dirty="0"/>
              <a:t>）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073B9-F66C-7A46-A0CA-6BA2AEED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65"/>
          <a:stretch/>
        </p:blipFill>
        <p:spPr>
          <a:xfrm>
            <a:off x="539552" y="1296905"/>
            <a:ext cx="4098783" cy="453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2CA1A-FF34-1D45-9A2A-303ACE4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81874"/>
            <a:ext cx="3816424" cy="36839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73C00-59EE-D546-9CEF-DBD99FB6DBEE}"/>
              </a:ext>
            </a:extLst>
          </p:cNvPr>
          <p:cNvSpPr/>
          <p:nvPr/>
        </p:nvSpPr>
        <p:spPr>
          <a:xfrm>
            <a:off x="4998328" y="4090272"/>
            <a:ext cx="3786140" cy="165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 err="1"/>
              <a:t>start_kernel</a:t>
            </a:r>
            <a:r>
              <a:rPr lang="zh-CN" altLang="en-US" sz="1400" b="1" dirty="0"/>
              <a:t>位于高地址段：</a:t>
            </a:r>
            <a:endParaRPr lang="en-US" altLang="zh-CN" sz="1400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0xffffff0000000000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init_end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 </a:t>
            </a:r>
            <a:r>
              <a:rPr lang="en-US" altLang="zh-CN" sz="1200" dirty="0" err="1"/>
              <a:t>init_c</a:t>
            </a:r>
            <a:r>
              <a:rPr lang="zh-CN" altLang="en-US" sz="1200" dirty="0"/>
              <a:t> （低地址范围）跳过去后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高地址范围的地址已经被映射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栈在 </a:t>
            </a:r>
            <a:r>
              <a:rPr lang="en-US" altLang="zh-CN" sz="1200" dirty="0" err="1"/>
              <a:t>start_kernel</a:t>
            </a:r>
            <a:r>
              <a:rPr lang="zh-CN" altLang="en-US" sz="1200" dirty="0"/>
              <a:t> 已经换成了高地址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8353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异常向量表初始化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48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0618-F432-174F-BBCE-B4DF4E5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异常向量表初始化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FCCC3-2D1E-6F49-AF28-2E11E37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0D7F4-BC66-A543-AD77-F9DF1BC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3860704"/>
            <a:ext cx="3129408" cy="1436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B057-9E19-02E5-AF90-1C80D2E1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6" y="1131590"/>
            <a:ext cx="4369668" cy="2270733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BA12651-1699-8745-F366-A0547A4CA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2" y="1129308"/>
            <a:ext cx="3888432" cy="4472049"/>
          </a:xfr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5DF44-8776-87E2-9561-5295D1D7A59F}"/>
              </a:ext>
            </a:extLst>
          </p:cNvPr>
          <p:cNvCxnSpPr>
            <a:cxnSpLocks/>
          </p:cNvCxnSpPr>
          <p:nvPr/>
        </p:nvCxnSpPr>
        <p:spPr>
          <a:xfrm flipV="1">
            <a:off x="2399698" y="2713484"/>
            <a:ext cx="2400390" cy="2772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A2770EF-DC6A-5166-2651-4910479C2601}"/>
              </a:ext>
            </a:extLst>
          </p:cNvPr>
          <p:cNvCxnSpPr/>
          <p:nvPr/>
        </p:nvCxnSpPr>
        <p:spPr>
          <a:xfrm>
            <a:off x="6876256" y="1993404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FD885-D8BD-FDF5-D632-4C3A4BF85793}"/>
              </a:ext>
            </a:extLst>
          </p:cNvPr>
          <p:cNvCxnSpPr/>
          <p:nvPr/>
        </p:nvCxnSpPr>
        <p:spPr>
          <a:xfrm>
            <a:off x="8028384" y="1993404"/>
            <a:ext cx="0" cy="210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7ABD05-0980-7950-78A7-5BE53391D52F}"/>
              </a:ext>
            </a:extLst>
          </p:cNvPr>
          <p:cNvSpPr txBox="1"/>
          <p:nvPr/>
        </p:nvSpPr>
        <p:spPr>
          <a:xfrm>
            <a:off x="5426002" y="53322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回顾：异常向量表基地址寄存器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209FD5-E7F7-BEFF-AC37-C1448EDD1E0A}"/>
              </a:ext>
            </a:extLst>
          </p:cNvPr>
          <p:cNvSpPr txBox="1"/>
          <p:nvPr/>
        </p:nvSpPr>
        <p:spPr>
          <a:xfrm>
            <a:off x="7184645" y="441969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</a:p>
        </p:txBody>
      </p:sp>
    </p:spTree>
    <p:extLst>
      <p:ext uri="{BB962C8B-B14F-4D97-AF65-F5344CB8AC3E}">
        <p14:creationId xmlns:p14="http://schemas.microsoft.com/office/powerpoint/2010/main" val="3126411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8F3F-D457-58F3-19B3-00A3438C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异常向量表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FE5D05-FB82-D357-24DF-D7481CAD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348"/>
            <a:ext cx="5271392" cy="36998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F9A1A-CEDC-AB5E-F40F-1C60D436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BC9066-C9AA-F578-43E3-AE6A5C2A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9268"/>
            <a:ext cx="4082827" cy="1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异常处理函数示例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8493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341BF7-A067-C341-846D-DF7DFC60D96E}"/>
              </a:ext>
            </a:extLst>
          </p:cNvPr>
          <p:cNvSpPr/>
          <p:nvPr/>
        </p:nvSpPr>
        <p:spPr>
          <a:xfrm>
            <a:off x="1115616" y="42256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BB3C4-1CD0-4F8E-813A-5216B8D9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E8727-C830-4A86-9CE7-3C17292A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/>
          <a:lstStyle/>
          <a:p>
            <a:r>
              <a:rPr lang="en-US" altLang="zh-CN" dirty="0"/>
              <a:t>TLB </a:t>
            </a:r>
            <a:r>
              <a:rPr lang="zh-CN" altLang="en-US" dirty="0"/>
              <a:t>不命中会导致额外的访存（访问页表</a:t>
            </a:r>
            <a:r>
              <a:rPr lang="en-US" altLang="zh-CN" dirty="0"/>
              <a:t>+</a:t>
            </a:r>
            <a:r>
              <a:rPr lang="zh-CN" altLang="en-US" dirty="0"/>
              <a:t>访问数据）</a:t>
            </a:r>
            <a:endParaRPr lang="en-US" altLang="zh-CN" dirty="0"/>
          </a:p>
          <a:p>
            <a:pPr lvl="1"/>
            <a:r>
              <a:rPr lang="zh-CN" altLang="en-US" dirty="0"/>
              <a:t>幸运的是，</a:t>
            </a:r>
            <a:r>
              <a:rPr lang="en-US" altLang="zh-CN" dirty="0"/>
              <a:t>TLB </a:t>
            </a:r>
            <a:r>
              <a:rPr lang="zh-CN" altLang="en-US" dirty="0"/>
              <a:t>不命中的情况比较少。为什么？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4124CD-8605-4A51-9821-1B530F9E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6FCDDE3F-0AF3-46BE-B471-0A947DFCF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2570094"/>
            <a:ext cx="3124729" cy="22463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A838C11-6A04-413B-973A-5FFBED7F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451" y="3639010"/>
            <a:ext cx="889000" cy="1031875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MMU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6BC0C46B-400E-4E54-843C-B8AF239C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128" y="3402208"/>
            <a:ext cx="762000" cy="1903677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Cache/</a:t>
            </a: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2373C254-3221-493E-9EAA-A219E2649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314" y="4295665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PA</a:t>
            </a: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56D9D123-1D64-4839-8826-732990C7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962" y="5101983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BF8C4A50-066B-4C59-AEE8-4F315094DE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518750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D705E-AFF1-4F8F-8D62-74792754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51" y="3932698"/>
            <a:ext cx="889000" cy="4445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75000" tIns="39000" rIns="75000" bIns="39000" anchor="ctr"/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CPU</a:t>
            </a:r>
          </a:p>
        </p:txBody>
      </p:sp>
      <p:cxnSp>
        <p:nvCxnSpPr>
          <p:cNvPr id="12" name="Straight Arrow Connector 34">
            <a:extLst>
              <a:ext uri="{FF2B5EF4-FFF2-40B4-BE49-F238E27FC236}">
                <a16:creationId xmlns:a16="http://schemas.microsoft.com/office/drawing/2014/main" id="{3DABA825-2A41-478C-824E-8E2C266D8576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2986451" y="4150980"/>
            <a:ext cx="1141677" cy="396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4E6B0C2B-F3E7-4AAB-A004-8474A02DB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22" y="3915989"/>
            <a:ext cx="356649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VA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BCC3DF92-C80A-413C-B6BA-0D4BB6A92293}"/>
              </a:ext>
            </a:extLst>
          </p:cNvPr>
          <p:cNvSpPr txBox="1"/>
          <p:nvPr/>
        </p:nvSpPr>
        <p:spPr>
          <a:xfrm>
            <a:off x="1985003" y="2593906"/>
            <a:ext cx="997389" cy="348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67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ea typeface="宋体" panose="02010600030101010101" pitchFamily="2" charset="-122"/>
              </a:rPr>
              <a:t>CPU Chip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B5310FD-28B3-4260-A8FE-F435D32FB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018" y="3087843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</a:t>
            </a:r>
          </a:p>
        </p:txBody>
      </p:sp>
      <p:cxnSp>
        <p:nvCxnSpPr>
          <p:cNvPr id="16" name="Shape 49">
            <a:extLst>
              <a:ext uri="{FF2B5EF4-FFF2-40B4-BE49-F238E27FC236}">
                <a16:creationId xmlns:a16="http://schemas.microsoft.com/office/drawing/2014/main" id="{DA0E9FBE-291C-40A6-A995-4CAEB168A8A3}"/>
              </a:ext>
            </a:extLst>
          </p:cNvPr>
          <p:cNvCxnSpPr>
            <a:cxnSpLocks noChangeShapeType="1"/>
            <a:endCxn id="11" idx="2"/>
          </p:cNvCxnSpPr>
          <p:nvPr/>
        </p:nvCxnSpPr>
        <p:spPr bwMode="auto">
          <a:xfrm rot="10800000">
            <a:off x="2541951" y="4377198"/>
            <a:ext cx="3745177" cy="738188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4">
            <a:extLst>
              <a:ext uri="{FF2B5EF4-FFF2-40B4-BE49-F238E27FC236}">
                <a16:creationId xmlns:a16="http://schemas.microsoft.com/office/drawing/2014/main" id="{A4B686A3-B9F6-4CFE-AD01-5BDF0E233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077" y="373293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5FC86D1B-1229-48E2-BBFD-79DFF6EE5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628" y="3101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3F3E2656-071F-4F5C-AE1A-41E3BC52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4574313"/>
            <a:ext cx="228865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65B1B900-C127-402A-A689-7AC3644D2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77" y="5352188"/>
            <a:ext cx="228864" cy="228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F7B01FC-6EE8-4983-BB1E-0FCBF9B53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128" y="2720906"/>
            <a:ext cx="889000" cy="317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333" b="1" dirty="0">
                <a:solidFill>
                  <a:srgbClr val="000000"/>
                </a:solidFill>
                <a:latin typeface="Calibri" pitchFamily="34" charset="0"/>
                <a:ea typeface="宋体" panose="02010600030101010101" pitchFamily="2" charset="-122"/>
              </a:rPr>
              <a:t>TLB</a:t>
            </a:r>
          </a:p>
        </p:txBody>
      </p:sp>
      <p:cxnSp>
        <p:nvCxnSpPr>
          <p:cNvPr id="22" name="Straight Arrow Connector 44">
            <a:extLst>
              <a:ext uri="{FF2B5EF4-FFF2-40B4-BE49-F238E27FC236}">
                <a16:creationId xmlns:a16="http://schemas.microsoft.com/office/drawing/2014/main" id="{AC3BC5CA-CCBD-4DF3-9B32-8C68D979837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2081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45">
            <a:extLst>
              <a:ext uri="{FF2B5EF4-FFF2-40B4-BE49-F238E27FC236}">
                <a16:creationId xmlns:a16="http://schemas.microsoft.com/office/drawing/2014/main" id="{FE0C41C8-A405-406E-991A-B3C2D10B7B9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398665" y="3338047"/>
            <a:ext cx="600604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9">
            <a:extLst>
              <a:ext uri="{FF2B5EF4-FFF2-40B4-BE49-F238E27FC236}">
                <a16:creationId xmlns:a16="http://schemas.microsoft.com/office/drawing/2014/main" id="{72DB0EAB-5B54-422F-8681-74D60EC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48" y="3342504"/>
            <a:ext cx="459242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VPN</a:t>
            </a: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335428C3-DBD5-41A9-8BE6-FB9F877E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2900823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4B09AF79-46BA-48CA-831F-D9E038E57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197" y="3929879"/>
            <a:ext cx="561834" cy="28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5000" tIns="39000" rIns="75000" bIns="39000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altLang="zh-CN" sz="1333" b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PTEA</a:t>
            </a:r>
          </a:p>
        </p:txBody>
      </p:sp>
      <p:cxnSp>
        <p:nvCxnSpPr>
          <p:cNvPr id="27" name="Straight Arrow Connector 49">
            <a:extLst>
              <a:ext uri="{FF2B5EF4-FFF2-40B4-BE49-F238E27FC236}">
                <a16:creationId xmlns:a16="http://schemas.microsoft.com/office/drawing/2014/main" id="{8C53039C-F1B9-4D82-9FDF-E3141EDE4E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8451" y="4153625"/>
            <a:ext cx="1268677" cy="132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18">
            <a:extLst>
              <a:ext uri="{FF2B5EF4-FFF2-40B4-BE49-F238E27FC236}">
                <a16:creationId xmlns:a16="http://schemas.microsoft.com/office/drawing/2014/main" id="{CCC36052-FDCD-4548-93FA-1C532D973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545" y="3736906"/>
            <a:ext cx="228865" cy="2288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75000" tIns="39000" rIns="75000" bIns="39000" anchor="ctr"/>
          <a:lstStyle/>
          <a:p>
            <a:pPr algn="ctr" defTabSz="76197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  <a:defRPr/>
            </a:pPr>
            <a:r>
              <a:rPr lang="en-GB" sz="1167" b="1" dirty="0">
                <a:solidFill>
                  <a:srgbClr val="FFFFFF"/>
                </a:solidFill>
                <a:latin typeface="Calibri" pitchFamily="34" charset="0"/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29" name="Elbow Connector 51">
            <a:extLst>
              <a:ext uri="{FF2B5EF4-FFF2-40B4-BE49-F238E27FC236}">
                <a16:creationId xmlns:a16="http://schemas.microsoft.com/office/drawing/2014/main" id="{EF3B7FD3-C298-40A1-9A53-9EEE5398952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99628" y="3330771"/>
            <a:ext cx="1587500" cy="402167"/>
          </a:xfrm>
          <a:prstGeom prst="bentConnector3">
            <a:avLst>
              <a:gd name="adj1" fmla="val 21556"/>
            </a:avLst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892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9" grpId="0" animBg="1"/>
      <p:bldP spid="20" grpId="0" animBg="1"/>
      <p:bldP spid="25" grpId="0" animBg="1"/>
      <p:bldP spid="26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57F4-036E-014C-B901-D7CFB70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D477D-C5F1-DB46-A3B4-C358DB257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2"/>
          <a:stretch/>
        </p:blipFill>
        <p:spPr>
          <a:xfrm>
            <a:off x="572318" y="1150573"/>
            <a:ext cx="4256786" cy="414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4B64D-ED54-ED40-A4F5-66C32390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763" y="1150573"/>
            <a:ext cx="3351610" cy="4362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7FF348-92F9-5FC8-64E3-C6920A18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上下文保存</a:t>
            </a:r>
          </a:p>
        </p:txBody>
      </p:sp>
    </p:spTree>
    <p:extLst>
      <p:ext uri="{BB962C8B-B14F-4D97-AF65-F5344CB8AC3E}">
        <p14:creationId xmlns:p14="http://schemas.microsoft.com/office/powerpoint/2010/main" val="2560853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993404"/>
            <a:ext cx="288032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DF1A7-5C93-7EC4-DEBD-EDED30F1617D}"/>
              </a:ext>
            </a:extLst>
          </p:cNvPr>
          <p:cNvSpPr txBox="1"/>
          <p:nvPr/>
        </p:nvSpPr>
        <p:spPr>
          <a:xfrm>
            <a:off x="4114644" y="199075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回顾：异常症状寄存器</a:t>
            </a:r>
          </a:p>
        </p:txBody>
      </p:sp>
    </p:spTree>
    <p:extLst>
      <p:ext uri="{BB962C8B-B14F-4D97-AF65-F5344CB8AC3E}">
        <p14:creationId xmlns:p14="http://schemas.microsoft.com/office/powerpoint/2010/main" val="2781520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7B72F-520B-FF2E-2773-3C2AD534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"/>
          <a:stretch/>
        </p:blipFill>
        <p:spPr>
          <a:xfrm>
            <a:off x="4355976" y="78429"/>
            <a:ext cx="4655127" cy="555814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AFCD74D3-81F6-AD71-3CA1-536805E692DD}"/>
              </a:ext>
            </a:extLst>
          </p:cNvPr>
          <p:cNvSpPr/>
          <p:nvPr/>
        </p:nvSpPr>
        <p:spPr>
          <a:xfrm>
            <a:off x="7020272" y="409228"/>
            <a:ext cx="121732" cy="3600400"/>
          </a:xfrm>
          <a:prstGeom prst="rightBrace">
            <a:avLst>
              <a:gd name="adj1" fmla="val 77779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5B679-96BF-3498-5526-515BCE1AEB43}"/>
              </a:ext>
            </a:extLst>
          </p:cNvPr>
          <p:cNvSpPr txBox="1"/>
          <p:nvPr/>
        </p:nvSpPr>
        <p:spPr>
          <a:xfrm>
            <a:off x="7208813" y="2078623"/>
            <a:ext cx="1639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rgbClr val="FFFF00"/>
                </a:solidFill>
              </a:rPr>
              <a:t>因简化</a:t>
            </a:r>
            <a:r>
              <a:rPr kumimoji="1" lang="en-US" altLang="zh-CN" sz="1100" dirty="0">
                <a:solidFill>
                  <a:srgbClr val="FFFF00"/>
                </a:solidFill>
              </a:rPr>
              <a:t>lab</a:t>
            </a:r>
            <a:r>
              <a:rPr kumimoji="1" lang="zh-CN" altLang="en-US" sz="1100" dirty="0">
                <a:solidFill>
                  <a:srgbClr val="FFFF00"/>
                </a:solidFill>
              </a:rPr>
              <a:t>而添加的代码</a:t>
            </a:r>
            <a:endParaRPr lang="zh-CN" altLang="en-US" sz="1100" dirty="0">
              <a:solidFill>
                <a:srgbClr val="FFFF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ED5C5C-2B03-7EEB-0B41-2DE2E4817CF3}"/>
              </a:ext>
            </a:extLst>
          </p:cNvPr>
          <p:cNvSpPr/>
          <p:nvPr/>
        </p:nvSpPr>
        <p:spPr>
          <a:xfrm>
            <a:off x="4716016" y="4045632"/>
            <a:ext cx="4246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046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2BC-D8ED-0741-92AE-BD0497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0794-9F1B-B14C-8E01-7F72A000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2E16B-4265-3440-99E6-133FB66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E87F-A273-704F-A673-84C12BB5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44"/>
            <a:ext cx="4059064" cy="571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59DB21-77B9-5547-9FBB-ED472A44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31" y="1417340"/>
            <a:ext cx="45323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1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小结：从实验内核看系统初始化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异常级别为</a:t>
            </a:r>
            <a:r>
              <a:rPr kumimoji="1" lang="en-US" altLang="zh-CN" sz="2400" dirty="0"/>
              <a:t>EL1</a:t>
            </a:r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en-US" altLang="zh-CN" sz="2200" dirty="0"/>
              <a:t>TTBR0_EL1: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TTBR1_EL1: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 </a:t>
            </a:r>
            <a:r>
              <a:rPr kumimoji="1" lang="en-US" altLang="zh-CN" sz="2200" dirty="0"/>
              <a:t>+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OFFSET</a:t>
            </a:r>
          </a:p>
          <a:p>
            <a:r>
              <a:rPr kumimoji="1" lang="zh-CN" altLang="en-US" sz="2400" dirty="0"/>
              <a:t>设置异常向量表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每个异常向量表项跳转到对应的异常处理函数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处理异常前保存进程上下文、返回进程前恢复其上下文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CC6A7-CA74-DD40-BF2B-282C000F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刷新（</a:t>
            </a:r>
            <a:r>
              <a:rPr kumimoji="1" lang="en-US" altLang="zh-CN" dirty="0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F5BF3-1C48-7240-A293-4F03406D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/>
              <a:t>TLB</a:t>
            </a:r>
            <a:r>
              <a:rPr kumimoji="1" lang="zh-CN" altLang="en-US" sz="2000" dirty="0"/>
              <a:t> 使用虚拟地址索引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当</a:t>
            </a:r>
            <a:r>
              <a:rPr kumimoji="1" lang="en-US" altLang="zh-CN" sz="2000" dirty="0"/>
              <a:t>OS</a:t>
            </a:r>
            <a:r>
              <a:rPr kumimoji="1" lang="zh-CN" altLang="en-US" sz="2000" dirty="0"/>
              <a:t>切换页表时，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需要被全部刷掉</a:t>
            </a:r>
            <a:endParaRPr kumimoji="1" lang="en-US" altLang="zh-CN" sz="2000" dirty="0"/>
          </a:p>
          <a:p>
            <a:pPr lvl="1"/>
            <a:r>
              <a:rPr kumimoji="1" lang="en-US" altLang="zh-CN" sz="2000" b="1" dirty="0">
                <a:solidFill>
                  <a:schemeClr val="accent1"/>
                </a:solidFill>
              </a:rPr>
              <a:t>Q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：什么时候需要切换页表？进程切换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en-US" altLang="zh-CN" sz="2000" b="1" dirty="0">
                <a:solidFill>
                  <a:schemeClr val="accent1"/>
                </a:solidFill>
              </a:rPr>
              <a:t>Q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：为什么需要刷掉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TLB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？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上内核和应用程序使用不同的页表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分别存在</a:t>
            </a:r>
            <a:r>
              <a:rPr kumimoji="1" lang="en-US" altLang="zh-CN" sz="2000" dirty="0"/>
              <a:t>TTBR0_EL1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TTBR1_EL1</a:t>
            </a:r>
          </a:p>
          <a:p>
            <a:pPr lvl="1"/>
            <a:r>
              <a:rPr kumimoji="1" lang="zh-CN" altLang="en-US" sz="2000" dirty="0"/>
              <a:t>系统调用过程不用切换页表</a:t>
            </a:r>
            <a:endParaRPr kumimoji="1" lang="en-US" altLang="zh-CN" sz="2000" dirty="0"/>
          </a:p>
          <a:p>
            <a:r>
              <a:rPr kumimoji="1" lang="en-US" altLang="zh-CN" sz="2000" dirty="0"/>
              <a:t>x86_64</a:t>
            </a:r>
            <a:r>
              <a:rPr kumimoji="1" lang="zh-CN" altLang="en-US" sz="2000" dirty="0"/>
              <a:t>上只有唯一的基地址寄存器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内核映射到应用页表的高地址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避免系统调用时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刷新的开销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507646-92A0-3148-997F-8B1E0C03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3739BE-1341-524C-A177-32C9FA716B68}"/>
              </a:ext>
            </a:extLst>
          </p:cNvPr>
          <p:cNvSpPr txBox="1">
            <a:spLocks/>
          </p:cNvSpPr>
          <p:nvPr/>
        </p:nvSpPr>
        <p:spPr>
          <a:xfrm>
            <a:off x="6012160" y="1321133"/>
            <a:ext cx="2952328" cy="24004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/>
              <a:t>刷新</a:t>
            </a:r>
            <a:r>
              <a:rPr kumimoji="1" lang="en-US" altLang="zh-CN" sz="1800" dirty="0"/>
              <a:t>TLB</a:t>
            </a:r>
            <a:r>
              <a:rPr kumimoji="1" lang="zh-CN" altLang="en-US" sz="1800" dirty="0"/>
              <a:t>的相关指令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清空全部</a:t>
            </a:r>
            <a:endParaRPr kumimoji="1" lang="en-US" altLang="zh-CN" sz="1600" dirty="0"/>
          </a:p>
          <a:p>
            <a:pPr lvl="2"/>
            <a:r>
              <a:rPr kumimoji="1" lang="en-US" altLang="zh-CN" sz="1400" dirty="0"/>
              <a:t>TLBI VMALLEL1IS</a:t>
            </a:r>
          </a:p>
          <a:p>
            <a:pPr lvl="1"/>
            <a:r>
              <a:rPr kumimoji="1" lang="zh-CN" altLang="en-US" sz="1600" dirty="0"/>
              <a:t>清空指定</a:t>
            </a:r>
            <a:r>
              <a:rPr kumimoji="1" lang="en-US" altLang="zh-CN" sz="1600" dirty="0"/>
              <a:t>ASID</a:t>
            </a:r>
            <a:r>
              <a:rPr kumimoji="1" lang="zh-CN" altLang="en-US" sz="1600" dirty="0"/>
              <a:t>相关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ASIDE1IS</a:t>
            </a:r>
            <a:endParaRPr kumimoji="1" lang="en-US" altLang="zh-CN" sz="1400" dirty="0"/>
          </a:p>
          <a:p>
            <a:pPr lvl="1"/>
            <a:r>
              <a:rPr kumimoji="1" lang="zh-CN" altLang="en-US" sz="1600" dirty="0"/>
              <a:t>清空指定虚拟地址</a:t>
            </a:r>
            <a:endParaRPr kumimoji="1" lang="en-US" altLang="zh-CN" sz="1600" dirty="0"/>
          </a:p>
          <a:p>
            <a:pPr lvl="2"/>
            <a:r>
              <a:rPr lang="en-US" altLang="zh-CN" sz="1400" dirty="0"/>
              <a:t>TLBI VAE1IS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9131-2CC9-E548-87BB-EBA49BF9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如何降低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刷新导致的开销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54D8-92BB-1248-A83F-D424C643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新的硬件特性</a:t>
            </a:r>
            <a:r>
              <a:rPr kumimoji="1" lang="en-US" altLang="zh-CN" sz="2000" dirty="0"/>
              <a:t>ASID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）：</a:t>
            </a:r>
            <a:r>
              <a:rPr lang="en-US" altLang="zh-CN" sz="2000" dirty="0"/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Address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Space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ID</a:t>
            </a:r>
            <a:endParaRPr kumimoji="1" lang="en-US" altLang="zh-CN" sz="2000" dirty="0">
              <a:highlight>
                <a:srgbClr val="FFFF00"/>
              </a:highlight>
            </a:endParaRPr>
          </a:p>
          <a:p>
            <a:pPr lvl="1"/>
            <a:r>
              <a:rPr lang="en-US" altLang="zh-CN" sz="1800" dirty="0"/>
              <a:t>OS</a:t>
            </a:r>
            <a:r>
              <a:rPr lang="zh-CN" altLang="en-US" sz="1800" dirty="0"/>
              <a:t>为不同进程分配</a:t>
            </a:r>
            <a:r>
              <a:rPr lang="en-US" altLang="zh-CN" sz="1800" dirty="0"/>
              <a:t>8</a:t>
            </a:r>
            <a:r>
              <a:rPr lang="zh-CN" altLang="en-US" sz="1800" dirty="0"/>
              <a:t>位或</a:t>
            </a:r>
            <a:r>
              <a:rPr lang="en-US" altLang="zh-CN" sz="1800" dirty="0"/>
              <a:t>16</a:t>
            </a:r>
            <a:r>
              <a:rPr lang="zh-CN" altLang="en-US" sz="1800" dirty="0"/>
              <a:t>位 </a:t>
            </a:r>
            <a:r>
              <a:rPr lang="en-US" altLang="zh-CN" sz="1800" dirty="0"/>
              <a:t>ASID</a:t>
            </a:r>
          </a:p>
          <a:p>
            <a:pPr lvl="2"/>
            <a:r>
              <a:rPr lang="en-US" altLang="zh-CN" sz="1600" dirty="0"/>
              <a:t>ASID</a:t>
            </a:r>
            <a:r>
              <a:rPr lang="zh-CN" altLang="en-US" sz="1600" dirty="0"/>
              <a:t>的位数由</a:t>
            </a:r>
            <a:r>
              <a:rPr lang="en-US" altLang="zh-CN" sz="1600" dirty="0"/>
              <a:t>TCR_EL1</a:t>
            </a:r>
            <a:r>
              <a:rPr lang="zh-CN" altLang="en-US" sz="1600" dirty="0"/>
              <a:t>的第</a:t>
            </a:r>
            <a:r>
              <a:rPr lang="en-US" altLang="zh-CN" sz="1600" dirty="0"/>
              <a:t>36</a:t>
            </a:r>
            <a:r>
              <a:rPr lang="zh-CN" altLang="en-US" sz="1600" dirty="0"/>
              <a:t>位（</a:t>
            </a:r>
            <a:r>
              <a:rPr lang="en-US" altLang="zh-CN" sz="1600" dirty="0"/>
              <a:t>AS</a:t>
            </a:r>
            <a:r>
              <a:rPr lang="zh-CN" altLang="en-US" sz="1600" dirty="0"/>
              <a:t>位）决定</a:t>
            </a:r>
            <a:endParaRPr lang="en-US" altLang="zh-CN" sz="1600" dirty="0"/>
          </a:p>
          <a:p>
            <a:pPr lvl="2"/>
            <a:r>
              <a:rPr lang="en-US" altLang="zh-CN" sz="1600" dirty="0"/>
              <a:t>OS</a:t>
            </a:r>
            <a:r>
              <a:rPr lang="zh-CN" altLang="en-US" sz="1600" dirty="0"/>
              <a:t>会将</a:t>
            </a:r>
            <a:r>
              <a:rPr lang="en-US" altLang="zh-CN" sz="1600" dirty="0"/>
              <a:t>ASID</a:t>
            </a:r>
            <a:r>
              <a:rPr lang="zh-CN" altLang="en-US" sz="1600" dirty="0"/>
              <a:t>填写在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的高</a:t>
            </a:r>
            <a:r>
              <a:rPr lang="en-US" altLang="zh-CN" sz="1600" dirty="0"/>
              <a:t>8</a:t>
            </a:r>
            <a:r>
              <a:rPr lang="zh-CN" altLang="en-US" sz="1600" dirty="0"/>
              <a:t>位或高</a:t>
            </a:r>
            <a:r>
              <a:rPr lang="en-US" altLang="zh-CN" sz="1600" dirty="0"/>
              <a:t>16</a:t>
            </a:r>
            <a:r>
              <a:rPr lang="zh-CN" altLang="en-US" sz="1600" dirty="0"/>
              <a:t>位</a:t>
            </a:r>
            <a:endParaRPr lang="en-US" altLang="zh-CN" sz="1600" dirty="0"/>
          </a:p>
          <a:p>
            <a:pPr lvl="1"/>
            <a:r>
              <a:rPr lang="en-US" altLang="zh-CN" sz="1800" dirty="0"/>
              <a:t>TLB</a:t>
            </a:r>
            <a:r>
              <a:rPr lang="zh-CN" altLang="en-US" sz="1800" dirty="0"/>
              <a:t>的每一项也会缓存</a:t>
            </a:r>
            <a:r>
              <a:rPr lang="en-US" altLang="zh-CN" sz="1800" dirty="0"/>
              <a:t>ASID</a:t>
            </a:r>
          </a:p>
          <a:p>
            <a:pPr lvl="2"/>
            <a:r>
              <a:rPr lang="zh-CN" altLang="en-US" sz="1600" dirty="0"/>
              <a:t>地址翻译时，硬件会将</a:t>
            </a:r>
            <a:r>
              <a:rPr lang="en-US" altLang="zh-CN" sz="1600" dirty="0"/>
              <a:t>TLB</a:t>
            </a:r>
            <a:r>
              <a:rPr lang="zh-CN" altLang="en-US" sz="1600" dirty="0"/>
              <a:t>项的</a:t>
            </a:r>
            <a:r>
              <a:rPr lang="en-US" altLang="zh-CN" sz="1600" dirty="0"/>
              <a:t>ASID</a:t>
            </a:r>
            <a:r>
              <a:rPr lang="zh-CN" altLang="en-US" sz="1600" dirty="0"/>
              <a:t>与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</a:t>
            </a:r>
            <a:r>
              <a:rPr lang="en-US" altLang="zh-CN" sz="1600" dirty="0"/>
              <a:t>ASID</a:t>
            </a:r>
            <a:r>
              <a:rPr lang="zh-CN" altLang="en-US" sz="1600" dirty="0"/>
              <a:t>对比</a:t>
            </a:r>
            <a:endParaRPr lang="en-US" altLang="zh-CN" sz="1600" dirty="0"/>
          </a:p>
          <a:p>
            <a:pPr lvl="2"/>
            <a:r>
              <a:rPr lang="zh-CN" altLang="en-US" sz="1600" b="1" dirty="0"/>
              <a:t>若不匹配，则</a:t>
            </a:r>
            <a:r>
              <a:rPr lang="en-US" altLang="zh-CN" sz="1600" b="1" dirty="0"/>
              <a:t>TLB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miss</a:t>
            </a:r>
          </a:p>
          <a:p>
            <a:r>
              <a:rPr kumimoji="1" lang="zh-CN" altLang="en-US" sz="2100" dirty="0"/>
              <a:t>使用了</a:t>
            </a:r>
            <a:r>
              <a:rPr kumimoji="1" lang="en-US" altLang="zh-CN" sz="2100" dirty="0"/>
              <a:t>ASID</a:t>
            </a:r>
            <a:r>
              <a:rPr kumimoji="1" lang="zh-CN" altLang="en-US" sz="2100" dirty="0"/>
              <a:t>之后</a:t>
            </a:r>
            <a:endParaRPr kumimoji="1" lang="en-US" altLang="zh-CN" sz="2100" dirty="0"/>
          </a:p>
          <a:p>
            <a:pPr lvl="1"/>
            <a:r>
              <a:rPr lang="zh-CN" altLang="en-US" sz="1800" dirty="0"/>
              <a:t>切换页表（即切换进程）后，不再需要刷新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，提高性能</a:t>
            </a:r>
            <a:endParaRPr lang="en-US" altLang="zh-CN" sz="1800" dirty="0"/>
          </a:p>
          <a:p>
            <a:pPr lvl="1"/>
            <a:r>
              <a:rPr lang="zh-CN" altLang="en-US" sz="1800" dirty="0"/>
              <a:t>修改页表映射后，仍需刷新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（为什么？）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19CFB-A39C-7E44-9E48-99F26F50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B8E28-7657-D64E-9220-A12447DF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与多核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781FE-83A9-DD48-A015-6221AA40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在多核场景下</a:t>
            </a:r>
            <a:endParaRPr kumimoji="1" lang="en-US" altLang="zh-CN" sz="2400" dirty="0"/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修改页表后，需要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刷新其它核的</a:t>
            </a:r>
            <a:r>
              <a:rPr kumimoji="1"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TLB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吗？</a:t>
            </a:r>
            <a:endParaRPr kumimoji="1" lang="en-US" altLang="zh-C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如何知道需要刷新哪些核的</a:t>
            </a:r>
            <a:r>
              <a:rPr kumimoji="1" lang="en-US" altLang="zh-CN" sz="2000" dirty="0">
                <a:solidFill>
                  <a:srgbClr val="C00000"/>
                </a:solidFill>
              </a:rPr>
              <a:t>TLB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sz="2000" dirty="0">
                <a:solidFill>
                  <a:srgbClr val="C00000"/>
                </a:solidFill>
              </a:rPr>
              <a:t>OS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如何刷新其它核的</a:t>
            </a:r>
            <a:r>
              <a:rPr kumimoji="1" lang="en-US" altLang="zh-CN" sz="2000" dirty="0">
                <a:solidFill>
                  <a:srgbClr val="C00000"/>
                </a:solidFill>
              </a:rPr>
              <a:t>TLB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849-17D8-8341-A7B8-A9079D2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0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46190</TotalTime>
  <Words>4288</Words>
  <Application>Microsoft Macintosh PowerPoint</Application>
  <PresentationFormat>全屏显示(16:10)</PresentationFormat>
  <Paragraphs>699</Paragraphs>
  <Slides>64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DengXian</vt:lpstr>
      <vt:lpstr>Microsoft YaHei</vt:lpstr>
      <vt:lpstr>Microsoft YaHei</vt:lpstr>
      <vt:lpstr>Arial</vt:lpstr>
      <vt:lpstr>Calibri</vt:lpstr>
      <vt:lpstr>Comic Sans MS</vt:lpstr>
      <vt:lpstr>Consolas</vt:lpstr>
      <vt:lpstr>Courier New</vt:lpstr>
      <vt:lpstr>Lato</vt:lpstr>
      <vt:lpstr>Times New Roman</vt:lpstr>
      <vt:lpstr>Office 主题​​</vt:lpstr>
      <vt:lpstr>1_Office 主题​​</vt:lpstr>
      <vt:lpstr>系统初始化</vt:lpstr>
      <vt:lpstr>版权声明</vt:lpstr>
      <vt:lpstr>Review：虚拟地址</vt:lpstr>
      <vt:lpstr>Review：AARCH64体系结构下4级页表</vt:lpstr>
      <vt:lpstr>TLB 命中</vt:lpstr>
      <vt:lpstr>TLB 不命中</vt:lpstr>
      <vt:lpstr>TLB刷新（TLB Flush）</vt:lpstr>
      <vt:lpstr>如何降低TLB刷新导致的开销</vt:lpstr>
      <vt:lpstr>TLB与多核</vt:lpstr>
      <vt:lpstr>TLB与多核</vt:lpstr>
      <vt:lpstr>虚拟内存机制的优势</vt:lpstr>
      <vt:lpstr>虚拟内存机制的优势</vt:lpstr>
      <vt:lpstr>每个进程拥有独立的虚拟地址空间</vt:lpstr>
      <vt:lpstr>灵活的虚拟内存-物理内存映射</vt:lpstr>
      <vt:lpstr>灵活的虚拟内存-物理内存映射</vt:lpstr>
      <vt:lpstr>可在不同进程之间共享内存</vt:lpstr>
      <vt:lpstr>基于虚拟内存实现内存保护</vt:lpstr>
      <vt:lpstr>基于虚拟内存实现内存保护</vt:lpstr>
      <vt:lpstr>问题</vt:lpstr>
      <vt:lpstr>启动过程与系统初始化</vt:lpstr>
      <vt:lpstr>启动：一个复杂的过程</vt:lpstr>
      <vt:lpstr>启动流程：从上电到等待用户输入</vt:lpstr>
      <vt:lpstr>从计算机上电到内核开始运行</vt:lpstr>
      <vt:lpstr>实例：树莓派bootloader</vt:lpstr>
      <vt:lpstr>树莓派的启动3阶段（by GPU）</vt:lpstr>
      <vt:lpstr>内核入口函数位置</vt:lpstr>
      <vt:lpstr>启动流程：从上电到等待用户输入</vt:lpstr>
      <vt:lpstr>ARMv8架构下内核启动的3个主要任务</vt:lpstr>
      <vt:lpstr>物理地址空间</vt:lpstr>
      <vt:lpstr>物理地址空间 ≠ 物理内存空间</vt:lpstr>
      <vt:lpstr>读内存示例: LOAD 1742, R1</vt:lpstr>
      <vt:lpstr>读内存示例: LOAD 1742, R1</vt:lpstr>
      <vt:lpstr>读内存示例: LOAD 1742, R1</vt:lpstr>
      <vt:lpstr>读内存示例: LOAD 1742, R1</vt:lpstr>
      <vt:lpstr>读内存示例: LOAD 1742, R1</vt:lpstr>
      <vt:lpstr>读内存示例: LOAD 1742, R1</vt:lpstr>
      <vt:lpstr>树莓派3b+地址布局</vt:lpstr>
      <vt:lpstr>课程实验内核启动</vt:lpstr>
      <vt:lpstr>ChCore启动代码</vt:lpstr>
      <vt:lpstr>ChCore内核的起始地址（编译脚本）</vt:lpstr>
      <vt:lpstr>内核运行的第一行代码：准备进入EL1</vt:lpstr>
      <vt:lpstr>PowerPoint 演示文稿</vt:lpstr>
      <vt:lpstr>PowerPoint 演示文稿</vt:lpstr>
      <vt:lpstr>小知识</vt:lpstr>
      <vt:lpstr>PowerPoint 演示文稿</vt:lpstr>
      <vt:lpstr>从启动代码到初始化</vt:lpstr>
      <vt:lpstr>页表初始化</vt:lpstr>
      <vt:lpstr>回到 init_c：页表初始化</vt:lpstr>
      <vt:lpstr>回顾：2M大页与L2页表项</vt:lpstr>
      <vt:lpstr>页表初始化</vt:lpstr>
      <vt:lpstr>树莓派3b+</vt:lpstr>
      <vt:lpstr>页表初始化</vt:lpstr>
      <vt:lpstr>页表设置完，开启翻译</vt:lpstr>
      <vt:lpstr>此时的内存布局</vt:lpstr>
      <vt:lpstr>开启页表前后</vt:lpstr>
      <vt:lpstr>异常向量表初始化</vt:lpstr>
      <vt:lpstr>异常向量表初始化</vt:lpstr>
      <vt:lpstr>异常向量表</vt:lpstr>
      <vt:lpstr>异常处理函数示例</vt:lpstr>
      <vt:lpstr>上下文保存</vt:lpstr>
      <vt:lpstr>系统调用</vt:lpstr>
      <vt:lpstr>系统调用</vt:lpstr>
      <vt:lpstr>PowerPoint 演示文稿</vt:lpstr>
      <vt:lpstr>小结：从实验内核看系统初始化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1228</cp:revision>
  <cp:lastPrinted>2020-03-02T13:38:09Z</cp:lastPrinted>
  <dcterms:created xsi:type="dcterms:W3CDTF">2017-11-24T09:35:45Z</dcterms:created>
  <dcterms:modified xsi:type="dcterms:W3CDTF">2023-10-31T12:50:20Z</dcterms:modified>
</cp:coreProperties>
</file>